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6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8"/>
  </p:notesMasterIdLst>
  <p:sldIdLst>
    <p:sldId id="256" r:id="rId2"/>
    <p:sldId id="257" r:id="rId3"/>
    <p:sldId id="444" r:id="rId4"/>
    <p:sldId id="260" r:id="rId5"/>
    <p:sldId id="262" r:id="rId6"/>
    <p:sldId id="261" r:id="rId7"/>
    <p:sldId id="263" r:id="rId8"/>
    <p:sldId id="264" r:id="rId9"/>
    <p:sldId id="265" r:id="rId10"/>
    <p:sldId id="267" r:id="rId11"/>
    <p:sldId id="445" r:id="rId12"/>
    <p:sldId id="268" r:id="rId13"/>
    <p:sldId id="269" r:id="rId14"/>
    <p:sldId id="272" r:id="rId15"/>
    <p:sldId id="273" r:id="rId16"/>
    <p:sldId id="274" r:id="rId17"/>
    <p:sldId id="270" r:id="rId18"/>
    <p:sldId id="446" r:id="rId19"/>
    <p:sldId id="447" r:id="rId20"/>
    <p:sldId id="277" r:id="rId21"/>
    <p:sldId id="442" r:id="rId22"/>
    <p:sldId id="443" r:id="rId23"/>
    <p:sldId id="259" r:id="rId24"/>
    <p:sldId id="279" r:id="rId25"/>
    <p:sldId id="278" r:id="rId26"/>
    <p:sldId id="326" r:id="rId27"/>
    <p:sldId id="283" r:id="rId28"/>
    <p:sldId id="286" r:id="rId29"/>
    <p:sldId id="287" r:id="rId30"/>
    <p:sldId id="285" r:id="rId31"/>
    <p:sldId id="290" r:id="rId32"/>
    <p:sldId id="291" r:id="rId33"/>
    <p:sldId id="293" r:id="rId34"/>
    <p:sldId id="294" r:id="rId35"/>
    <p:sldId id="295" r:id="rId36"/>
    <p:sldId id="296" r:id="rId37"/>
    <p:sldId id="449" r:id="rId38"/>
    <p:sldId id="450" r:id="rId39"/>
    <p:sldId id="297" r:id="rId40"/>
    <p:sldId id="299" r:id="rId41"/>
    <p:sldId id="298" r:id="rId42"/>
    <p:sldId id="300" r:id="rId43"/>
    <p:sldId id="301" r:id="rId44"/>
    <p:sldId id="302" r:id="rId45"/>
    <p:sldId id="303" r:id="rId46"/>
    <p:sldId id="304" r:id="rId47"/>
    <p:sldId id="307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20" r:id="rId57"/>
    <p:sldId id="319" r:id="rId58"/>
    <p:sldId id="321" r:id="rId59"/>
    <p:sldId id="322" r:id="rId60"/>
    <p:sldId id="323" r:id="rId61"/>
    <p:sldId id="325" r:id="rId62"/>
    <p:sldId id="332" r:id="rId63"/>
    <p:sldId id="333" r:id="rId64"/>
    <p:sldId id="452" r:id="rId65"/>
    <p:sldId id="454" r:id="rId66"/>
    <p:sldId id="282" r:id="rId67"/>
    <p:sldId id="456" r:id="rId68"/>
    <p:sldId id="457" r:id="rId69"/>
    <p:sldId id="280" r:id="rId70"/>
    <p:sldId id="458" r:id="rId71"/>
    <p:sldId id="460" r:id="rId72"/>
    <p:sldId id="334" r:id="rId73"/>
    <p:sldId id="335" r:id="rId74"/>
    <p:sldId id="336" r:id="rId75"/>
    <p:sldId id="339" r:id="rId76"/>
    <p:sldId id="340" r:id="rId77"/>
    <p:sldId id="341" r:id="rId78"/>
    <p:sldId id="342" r:id="rId79"/>
    <p:sldId id="343" r:id="rId80"/>
    <p:sldId id="345" r:id="rId81"/>
    <p:sldId id="344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2" r:id="rId106"/>
    <p:sldId id="373" r:id="rId107"/>
    <p:sldId id="380" r:id="rId108"/>
    <p:sldId id="374" r:id="rId109"/>
    <p:sldId id="375" r:id="rId110"/>
    <p:sldId id="376" r:id="rId111"/>
    <p:sldId id="377" r:id="rId112"/>
    <p:sldId id="381" r:id="rId113"/>
    <p:sldId id="383" r:id="rId114"/>
    <p:sldId id="385" r:id="rId115"/>
    <p:sldId id="384" r:id="rId116"/>
    <p:sldId id="386" r:id="rId117"/>
    <p:sldId id="387" r:id="rId118"/>
    <p:sldId id="388" r:id="rId119"/>
    <p:sldId id="389" r:id="rId120"/>
    <p:sldId id="390" r:id="rId121"/>
    <p:sldId id="391" r:id="rId122"/>
    <p:sldId id="392" r:id="rId123"/>
    <p:sldId id="393" r:id="rId124"/>
    <p:sldId id="394" r:id="rId125"/>
    <p:sldId id="395" r:id="rId126"/>
    <p:sldId id="396" r:id="rId127"/>
    <p:sldId id="397" r:id="rId128"/>
    <p:sldId id="398" r:id="rId129"/>
    <p:sldId id="399" r:id="rId130"/>
    <p:sldId id="400" r:id="rId131"/>
    <p:sldId id="401" r:id="rId132"/>
    <p:sldId id="402" r:id="rId133"/>
    <p:sldId id="403" r:id="rId134"/>
    <p:sldId id="404" r:id="rId135"/>
    <p:sldId id="405" r:id="rId136"/>
    <p:sldId id="406" r:id="rId137"/>
    <p:sldId id="407" r:id="rId138"/>
    <p:sldId id="408" r:id="rId139"/>
    <p:sldId id="409" r:id="rId140"/>
    <p:sldId id="410" r:id="rId141"/>
    <p:sldId id="411" r:id="rId142"/>
    <p:sldId id="412" r:id="rId143"/>
    <p:sldId id="413" r:id="rId144"/>
    <p:sldId id="414" r:id="rId145"/>
    <p:sldId id="415" r:id="rId146"/>
    <p:sldId id="416" r:id="rId147"/>
    <p:sldId id="417" r:id="rId148"/>
    <p:sldId id="418" r:id="rId149"/>
    <p:sldId id="419" r:id="rId150"/>
    <p:sldId id="420" r:id="rId151"/>
    <p:sldId id="421" r:id="rId152"/>
    <p:sldId id="422" r:id="rId153"/>
    <p:sldId id="426" r:id="rId154"/>
    <p:sldId id="427" r:id="rId155"/>
    <p:sldId id="428" r:id="rId156"/>
    <p:sldId id="429" r:id="rId157"/>
    <p:sldId id="424" r:id="rId158"/>
    <p:sldId id="430" r:id="rId159"/>
    <p:sldId id="432" r:id="rId160"/>
    <p:sldId id="433" r:id="rId161"/>
    <p:sldId id="284" r:id="rId162"/>
    <p:sldId id="440" r:id="rId163"/>
    <p:sldId id="439" r:id="rId164"/>
    <p:sldId id="441" r:id="rId165"/>
    <p:sldId id="459" r:id="rId166"/>
    <p:sldId id="281" r:id="rId1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38" autoAdjust="0"/>
    <p:restoredTop sz="93674"/>
  </p:normalViewPr>
  <p:slideViewPr>
    <p:cSldViewPr snapToGrid="0">
      <p:cViewPr varScale="1">
        <p:scale>
          <a:sx n="110" d="100"/>
          <a:sy n="110" d="100"/>
        </p:scale>
        <p:origin x="10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03A6D-0EB9-4C77-B53B-E3AEE570C3E0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FE846-E6A7-4351-9B06-02B4FBFBC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97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down a simple Node class on your piece of paper.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3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86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60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07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98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39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50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02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27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4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657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34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71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15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630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62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24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76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77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04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35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95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499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057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04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92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084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840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255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563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544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65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51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9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02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299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613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531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193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480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701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984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59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87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525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784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608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862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123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361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506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071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640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78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49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442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972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256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284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4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38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822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620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025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74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871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45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19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E846-E6A7-4351-9B06-02B4FBFBCB6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77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68EB-4AA2-460A-AB40-2320FFDB2165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DC9B2-B862-44DA-8DF8-963356992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7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68EB-4AA2-460A-AB40-2320FFDB2165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DC9B2-B862-44DA-8DF8-963356992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93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68EB-4AA2-460A-AB40-2320FFDB2165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DC9B2-B862-44DA-8DF8-963356992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58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68EB-4AA2-460A-AB40-2320FFDB2165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DC9B2-B862-44DA-8DF8-963356992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23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68EB-4AA2-460A-AB40-2320FFDB2165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DC9B2-B862-44DA-8DF8-963356992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10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68EB-4AA2-460A-AB40-2320FFDB2165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DC9B2-B862-44DA-8DF8-963356992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81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68EB-4AA2-460A-AB40-2320FFDB2165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DC9B2-B862-44DA-8DF8-963356992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11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68EB-4AA2-460A-AB40-2320FFDB2165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DC9B2-B862-44DA-8DF8-963356992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08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68EB-4AA2-460A-AB40-2320FFDB2165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DC9B2-B862-44DA-8DF8-963356992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19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68EB-4AA2-460A-AB40-2320FFDB2165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DC9B2-B862-44DA-8DF8-963356992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26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68EB-4AA2-460A-AB40-2320FFDB2165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DC9B2-B862-44DA-8DF8-963356992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20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C68EB-4AA2-460A-AB40-2320FFDB2165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DC9B2-B862-44DA-8DF8-963356992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38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0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gif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Traversing binary trees with exactly zero stacks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CMSC 420</a:t>
            </a:r>
          </a:p>
        </p:txBody>
      </p:sp>
    </p:spTree>
    <p:extLst>
      <p:ext uri="{BB962C8B-B14F-4D97-AF65-F5344CB8AC3E}">
        <p14:creationId xmlns:p14="http://schemas.microsoft.com/office/powerpoint/2010/main" val="2822757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harder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instead of using the system’s stack, let’s use our own!</a:t>
            </a:r>
          </a:p>
          <a:p>
            <a:r>
              <a:rPr lang="en-US" dirty="0"/>
              <a:t>In no more than 5 minutes, write Java code that uses your own Stack to do </a:t>
            </a:r>
            <a:r>
              <a:rPr lang="en-US" dirty="0" err="1"/>
              <a:t>inorder</a:t>
            </a:r>
            <a:r>
              <a:rPr lang="en-US" dirty="0"/>
              <a:t> traversal in a binary tree!</a:t>
            </a:r>
          </a:p>
          <a:p>
            <a:r>
              <a:rPr lang="en-US" dirty="0"/>
              <a:t>Then, grade it as before!</a:t>
            </a:r>
          </a:p>
        </p:txBody>
      </p:sp>
    </p:spTree>
    <p:extLst>
      <p:ext uri="{BB962C8B-B14F-4D97-AF65-F5344CB8AC3E}">
        <p14:creationId xmlns:p14="http://schemas.microsoft.com/office/powerpoint/2010/main" val="27766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method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058" y="2862185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5" name="Oval 4"/>
          <p:cNvSpPr/>
          <p:nvPr/>
        </p:nvSpPr>
        <p:spPr>
          <a:xfrm>
            <a:off x="1003324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16880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30436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43992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57548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071104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284660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498216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/>
          <p:cNvCxnSpPr>
            <a:cxnSpLocks/>
            <a:stCxn id="5" idx="7"/>
            <a:endCxn id="50" idx="0"/>
          </p:cNvCxnSpPr>
          <p:nvPr/>
        </p:nvCxnSpPr>
        <p:spPr>
          <a:xfrm rot="16200000" flipH="1" flipV="1">
            <a:off x="573582" y="3374286"/>
            <a:ext cx="554901" cy="1017623"/>
          </a:xfrm>
          <a:prstGeom prst="curvedConnector3">
            <a:avLst>
              <a:gd name="adj1" fmla="val -531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cxnSpLocks/>
            <a:endCxn id="12" idx="0"/>
          </p:cNvCxnSpPr>
          <p:nvPr/>
        </p:nvCxnSpPr>
        <p:spPr>
          <a:xfrm flipV="1">
            <a:off x="2425724" y="3539519"/>
            <a:ext cx="1213557" cy="11288"/>
          </a:xfrm>
          <a:prstGeom prst="curvedConnector4">
            <a:avLst>
              <a:gd name="adj1" fmla="val 6976"/>
              <a:gd name="adj2" fmla="val 21251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cxnSpLocks/>
            <a:stCxn id="12" idx="0"/>
            <a:endCxn id="13" idx="0"/>
          </p:cNvCxnSpPr>
          <p:nvPr/>
        </p:nvCxnSpPr>
        <p:spPr>
          <a:xfrm rot="5400000" flipH="1" flipV="1">
            <a:off x="4246059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cxnSpLocks/>
            <a:stCxn id="13" idx="0"/>
            <a:endCxn id="14" idx="0"/>
          </p:cNvCxnSpPr>
          <p:nvPr/>
        </p:nvCxnSpPr>
        <p:spPr>
          <a:xfrm rot="5400000" flipH="1" flipV="1">
            <a:off x="5459615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4" idx="0"/>
            <a:endCxn id="15" idx="0"/>
          </p:cNvCxnSpPr>
          <p:nvPr/>
        </p:nvCxnSpPr>
        <p:spPr>
          <a:xfrm rot="5400000" flipH="1" flipV="1">
            <a:off x="6673171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cxnSpLocks/>
            <a:stCxn id="15" idx="0"/>
            <a:endCxn id="16" idx="0"/>
          </p:cNvCxnSpPr>
          <p:nvPr/>
        </p:nvCxnSpPr>
        <p:spPr>
          <a:xfrm rot="5400000" flipH="1" flipV="1">
            <a:off x="7886727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6" idx="0"/>
            <a:endCxn id="17" idx="0"/>
          </p:cNvCxnSpPr>
          <p:nvPr/>
        </p:nvCxnSpPr>
        <p:spPr>
          <a:xfrm rot="5400000" flipH="1" flipV="1">
            <a:off x="9100283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>
            <a:cxnSpLocks/>
            <a:stCxn id="17" idx="0"/>
            <a:endCxn id="46" idx="0"/>
          </p:cNvCxnSpPr>
          <p:nvPr/>
        </p:nvCxnSpPr>
        <p:spPr>
          <a:xfrm rot="5400000" flipH="1" flipV="1">
            <a:off x="10265596" y="2974634"/>
            <a:ext cx="6350" cy="1123420"/>
          </a:xfrm>
          <a:prstGeom prst="curvedConnector3">
            <a:avLst>
              <a:gd name="adj1" fmla="val 37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24812" y="3533169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cxnSp>
        <p:nvCxnSpPr>
          <p:cNvPr id="48" name="Straight Arrow Connector 47"/>
          <p:cNvCxnSpPr>
            <a:cxnSpLocks/>
            <a:stCxn id="4" idx="2"/>
            <a:endCxn id="5" idx="1"/>
          </p:cNvCxnSpPr>
          <p:nvPr/>
        </p:nvCxnSpPr>
        <p:spPr>
          <a:xfrm>
            <a:off x="381025" y="3200739"/>
            <a:ext cx="683468" cy="404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36552" y="4160549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275983" y="4837898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Straight Arrow Connector 54"/>
          <p:cNvCxnSpPr>
            <a:cxnSpLocks/>
          </p:cNvCxnSpPr>
          <p:nvPr/>
        </p:nvCxnSpPr>
        <p:spPr>
          <a:xfrm flipH="1" flipV="1">
            <a:off x="1359844" y="4025612"/>
            <a:ext cx="242106" cy="812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764774" y="4649518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cxnSpLocks/>
            <a:endCxn id="11" idx="4"/>
          </p:cNvCxnSpPr>
          <p:nvPr/>
        </p:nvCxnSpPr>
        <p:spPr>
          <a:xfrm flipH="1" flipV="1">
            <a:off x="2425725" y="3991074"/>
            <a:ext cx="598544" cy="672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689148" y="4580876"/>
            <a:ext cx="233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Node temp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prev.next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temp.next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temp;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33818" y="4384109"/>
            <a:ext cx="196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… ? …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){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09263" y="5565083"/>
            <a:ext cx="27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897953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method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058" y="2862185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5" name="Oval 4"/>
          <p:cNvSpPr/>
          <p:nvPr/>
        </p:nvSpPr>
        <p:spPr>
          <a:xfrm>
            <a:off x="1003324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16880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30436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43992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57548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071104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284660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498216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/>
          <p:cNvCxnSpPr>
            <a:cxnSpLocks/>
            <a:stCxn id="5" idx="7"/>
            <a:endCxn id="11" idx="1"/>
          </p:cNvCxnSpPr>
          <p:nvPr/>
        </p:nvCxnSpPr>
        <p:spPr>
          <a:xfrm rot="5400000" flipH="1" flipV="1">
            <a:off x="1818946" y="3146546"/>
            <a:ext cx="12700" cy="918205"/>
          </a:xfrm>
          <a:prstGeom prst="curvedConnector3">
            <a:avLst>
              <a:gd name="adj1" fmla="val 232070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cxnSpLocks/>
            <a:endCxn id="12" idx="0"/>
          </p:cNvCxnSpPr>
          <p:nvPr/>
        </p:nvCxnSpPr>
        <p:spPr>
          <a:xfrm flipV="1">
            <a:off x="2425724" y="3539519"/>
            <a:ext cx="1213557" cy="11288"/>
          </a:xfrm>
          <a:prstGeom prst="curvedConnector4">
            <a:avLst>
              <a:gd name="adj1" fmla="val 6976"/>
              <a:gd name="adj2" fmla="val 21251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cxnSpLocks/>
            <a:stCxn id="12" idx="0"/>
            <a:endCxn id="13" idx="0"/>
          </p:cNvCxnSpPr>
          <p:nvPr/>
        </p:nvCxnSpPr>
        <p:spPr>
          <a:xfrm rot="5400000" flipH="1" flipV="1">
            <a:off x="4246059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cxnSpLocks/>
            <a:stCxn id="13" idx="0"/>
            <a:endCxn id="14" idx="0"/>
          </p:cNvCxnSpPr>
          <p:nvPr/>
        </p:nvCxnSpPr>
        <p:spPr>
          <a:xfrm rot="5400000" flipH="1" flipV="1">
            <a:off x="5459615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4" idx="0"/>
            <a:endCxn id="15" idx="0"/>
          </p:cNvCxnSpPr>
          <p:nvPr/>
        </p:nvCxnSpPr>
        <p:spPr>
          <a:xfrm rot="5400000" flipH="1" flipV="1">
            <a:off x="6673171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cxnSpLocks/>
            <a:stCxn id="15" idx="0"/>
            <a:endCxn id="16" idx="0"/>
          </p:cNvCxnSpPr>
          <p:nvPr/>
        </p:nvCxnSpPr>
        <p:spPr>
          <a:xfrm rot="5400000" flipH="1" flipV="1">
            <a:off x="7886727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6" idx="0"/>
            <a:endCxn id="17" idx="0"/>
          </p:cNvCxnSpPr>
          <p:nvPr/>
        </p:nvCxnSpPr>
        <p:spPr>
          <a:xfrm rot="5400000" flipH="1" flipV="1">
            <a:off x="9100283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>
            <a:cxnSpLocks/>
            <a:stCxn id="17" idx="0"/>
            <a:endCxn id="46" idx="0"/>
          </p:cNvCxnSpPr>
          <p:nvPr/>
        </p:nvCxnSpPr>
        <p:spPr>
          <a:xfrm rot="5400000" flipH="1" flipV="1">
            <a:off x="10265596" y="2974634"/>
            <a:ext cx="6350" cy="1123420"/>
          </a:xfrm>
          <a:prstGeom prst="curvedConnector3">
            <a:avLst>
              <a:gd name="adj1" fmla="val 37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24812" y="3533169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cxnSp>
        <p:nvCxnSpPr>
          <p:cNvPr id="48" name="Straight Arrow Connector 47"/>
          <p:cNvCxnSpPr>
            <a:cxnSpLocks/>
            <a:stCxn id="4" idx="2"/>
            <a:endCxn id="5" idx="1"/>
          </p:cNvCxnSpPr>
          <p:nvPr/>
        </p:nvCxnSpPr>
        <p:spPr>
          <a:xfrm>
            <a:off x="381025" y="3200739"/>
            <a:ext cx="683468" cy="404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36552" y="4160549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60234" y="5119448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Straight Arrow Connector 54"/>
          <p:cNvCxnSpPr>
            <a:cxnSpLocks/>
            <a:endCxn id="50" idx="2"/>
          </p:cNvCxnSpPr>
          <p:nvPr/>
        </p:nvCxnSpPr>
        <p:spPr>
          <a:xfrm flipH="1" flipV="1">
            <a:off x="342221" y="4652992"/>
            <a:ext cx="586698" cy="487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859589" y="4765653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cxnSpLocks/>
          </p:cNvCxnSpPr>
          <p:nvPr/>
        </p:nvCxnSpPr>
        <p:spPr>
          <a:xfrm flipH="1" flipV="1">
            <a:off x="1309039" y="4025450"/>
            <a:ext cx="598544" cy="672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689148" y="4580876"/>
            <a:ext cx="233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Node temp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prev.next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temp.next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temp;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33818" y="4384109"/>
            <a:ext cx="196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… ? …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){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09263" y="5565083"/>
            <a:ext cx="27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12438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method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058" y="2862185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5" name="Oval 4"/>
          <p:cNvSpPr/>
          <p:nvPr/>
        </p:nvSpPr>
        <p:spPr>
          <a:xfrm>
            <a:off x="1003324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16880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30436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43992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57548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071104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284660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498216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/>
          <p:cNvCxnSpPr>
            <a:cxnSpLocks/>
            <a:stCxn id="5" idx="7"/>
            <a:endCxn id="11" idx="1"/>
          </p:cNvCxnSpPr>
          <p:nvPr/>
        </p:nvCxnSpPr>
        <p:spPr>
          <a:xfrm rot="5400000" flipH="1" flipV="1">
            <a:off x="1818946" y="3146546"/>
            <a:ext cx="12700" cy="918205"/>
          </a:xfrm>
          <a:prstGeom prst="curvedConnector3">
            <a:avLst>
              <a:gd name="adj1" fmla="val 232070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cxnSpLocks/>
            <a:endCxn id="12" idx="0"/>
          </p:cNvCxnSpPr>
          <p:nvPr/>
        </p:nvCxnSpPr>
        <p:spPr>
          <a:xfrm flipV="1">
            <a:off x="2425724" y="3539519"/>
            <a:ext cx="1213557" cy="11288"/>
          </a:xfrm>
          <a:prstGeom prst="curvedConnector4">
            <a:avLst>
              <a:gd name="adj1" fmla="val 6976"/>
              <a:gd name="adj2" fmla="val 21251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cxnSpLocks/>
            <a:stCxn id="12" idx="0"/>
            <a:endCxn id="13" idx="0"/>
          </p:cNvCxnSpPr>
          <p:nvPr/>
        </p:nvCxnSpPr>
        <p:spPr>
          <a:xfrm rot="5400000" flipH="1" flipV="1">
            <a:off x="4246059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cxnSpLocks/>
            <a:stCxn id="13" idx="0"/>
            <a:endCxn id="14" idx="0"/>
          </p:cNvCxnSpPr>
          <p:nvPr/>
        </p:nvCxnSpPr>
        <p:spPr>
          <a:xfrm rot="5400000" flipH="1" flipV="1">
            <a:off x="5459615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4" idx="0"/>
            <a:endCxn id="15" idx="0"/>
          </p:cNvCxnSpPr>
          <p:nvPr/>
        </p:nvCxnSpPr>
        <p:spPr>
          <a:xfrm rot="5400000" flipH="1" flipV="1">
            <a:off x="6673171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cxnSpLocks/>
            <a:stCxn id="15" idx="0"/>
            <a:endCxn id="16" idx="0"/>
          </p:cNvCxnSpPr>
          <p:nvPr/>
        </p:nvCxnSpPr>
        <p:spPr>
          <a:xfrm rot="5400000" flipH="1" flipV="1">
            <a:off x="7886727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6" idx="0"/>
            <a:endCxn id="17" idx="0"/>
          </p:cNvCxnSpPr>
          <p:nvPr/>
        </p:nvCxnSpPr>
        <p:spPr>
          <a:xfrm rot="5400000" flipH="1" flipV="1">
            <a:off x="9100283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>
            <a:cxnSpLocks/>
            <a:stCxn id="17" idx="0"/>
            <a:endCxn id="46" idx="0"/>
          </p:cNvCxnSpPr>
          <p:nvPr/>
        </p:nvCxnSpPr>
        <p:spPr>
          <a:xfrm rot="5400000" flipH="1" flipV="1">
            <a:off x="10265596" y="2974634"/>
            <a:ext cx="6350" cy="1123420"/>
          </a:xfrm>
          <a:prstGeom prst="curvedConnector3">
            <a:avLst>
              <a:gd name="adj1" fmla="val 37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24812" y="3533169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cxnSp>
        <p:nvCxnSpPr>
          <p:cNvPr id="48" name="Straight Arrow Connector 47"/>
          <p:cNvCxnSpPr>
            <a:cxnSpLocks/>
            <a:stCxn id="4" idx="2"/>
            <a:endCxn id="5" idx="1"/>
          </p:cNvCxnSpPr>
          <p:nvPr/>
        </p:nvCxnSpPr>
        <p:spPr>
          <a:xfrm>
            <a:off x="381025" y="3200739"/>
            <a:ext cx="683468" cy="404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36552" y="4160549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60234" y="5119448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Straight Arrow Connector 54"/>
          <p:cNvCxnSpPr>
            <a:cxnSpLocks/>
            <a:endCxn id="50" idx="2"/>
          </p:cNvCxnSpPr>
          <p:nvPr/>
        </p:nvCxnSpPr>
        <p:spPr>
          <a:xfrm flipH="1" flipV="1">
            <a:off x="342221" y="4652992"/>
            <a:ext cx="586698" cy="487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859589" y="4765653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cxnSpLocks/>
          </p:cNvCxnSpPr>
          <p:nvPr/>
        </p:nvCxnSpPr>
        <p:spPr>
          <a:xfrm flipH="1" flipV="1">
            <a:off x="1309039" y="4025450"/>
            <a:ext cx="598544" cy="672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689148" y="4580876"/>
            <a:ext cx="233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Node temp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prev.next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temp.next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temp;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33818" y="4384109"/>
            <a:ext cx="269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</a:t>
            </a:r>
            <a:r>
              <a:rPr lang="en-US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prev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!= null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){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09263" y="5565083"/>
            <a:ext cx="27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6728178" y="4594578"/>
            <a:ext cx="625588" cy="451555"/>
          </a:xfrm>
          <a:custGeom>
            <a:avLst/>
            <a:gdLst>
              <a:gd name="connsiteX0" fmla="*/ 0 w 625588"/>
              <a:gd name="connsiteY0" fmla="*/ 0 h 451555"/>
              <a:gd name="connsiteX1" fmla="*/ 530578 w 625588"/>
              <a:gd name="connsiteY1" fmla="*/ 22578 h 451555"/>
              <a:gd name="connsiteX2" fmla="*/ 598311 w 625588"/>
              <a:gd name="connsiteY2" fmla="*/ 237066 h 451555"/>
              <a:gd name="connsiteX3" fmla="*/ 225778 w 625588"/>
              <a:gd name="connsiteY3" fmla="*/ 451555 h 451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5588" h="451555">
                <a:moveTo>
                  <a:pt x="0" y="0"/>
                </a:moveTo>
                <a:lnTo>
                  <a:pt x="530578" y="22578"/>
                </a:lnTo>
                <a:cubicBezTo>
                  <a:pt x="630296" y="62089"/>
                  <a:pt x="649111" y="165570"/>
                  <a:pt x="598311" y="237066"/>
                </a:cubicBezTo>
                <a:cubicBezTo>
                  <a:pt x="547511" y="308562"/>
                  <a:pt x="386644" y="380058"/>
                  <a:pt x="225778" y="451555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134463" y="4396210"/>
            <a:ext cx="1593714" cy="369332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643992" y="4884081"/>
            <a:ext cx="2381956" cy="369332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381278" y="4473117"/>
            <a:ext cx="3706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To avoid a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NullPointerException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437028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binary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suppose I want to do the same thing in a binary tree.</a:t>
            </a:r>
          </a:p>
          <a:p>
            <a:r>
              <a:rPr lang="en-US" dirty="0"/>
              <a:t>In effect, let’s suppose that I want to do </a:t>
            </a:r>
            <a:r>
              <a:rPr lang="en-US" dirty="0">
                <a:solidFill>
                  <a:schemeClr val="accent2"/>
                </a:solidFill>
              </a:rPr>
              <a:t>preorder traversal</a:t>
            </a:r>
            <a:r>
              <a:rPr lang="en-US" dirty="0"/>
              <a:t> in a binary tree using the method of link inversion.</a:t>
            </a:r>
          </a:p>
          <a:p>
            <a:r>
              <a:rPr lang="en-US" dirty="0"/>
              <a:t>Clearly, what I want to do first is go as far to the left as I can, while I print the nodes’ values.</a:t>
            </a:r>
          </a:p>
          <a:p>
            <a:r>
              <a:rPr lang="en-US" dirty="0"/>
              <a:t>The method will once again use two pointers: </a:t>
            </a:r>
            <a:r>
              <a:rPr lang="en-US" dirty="0" err="1">
                <a:solidFill>
                  <a:schemeClr val="accent1"/>
                </a:solidFill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/>
                </a:solidFill>
              </a:rPr>
              <a:t>curr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9793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57178" cy="7524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Link inversion for binary tree preorder traversal</a:t>
            </a:r>
          </a:p>
        </p:txBody>
      </p:sp>
      <p:sp>
        <p:nvSpPr>
          <p:cNvPr id="6" name="Oval 5"/>
          <p:cNvSpPr/>
          <p:nvPr/>
        </p:nvSpPr>
        <p:spPr>
          <a:xfrm>
            <a:off x="5102577" y="126435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76222" y="1947333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6533" y="194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890888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917243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806265" y="3132665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43405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54488" y="43405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cxnSpLocks/>
            <a:stCxn id="6" idx="3"/>
            <a:endCxn id="7" idx="6"/>
          </p:cNvCxnSpPr>
          <p:nvPr/>
        </p:nvCxnSpPr>
        <p:spPr>
          <a:xfrm flipH="1">
            <a:off x="3719689" y="1678690"/>
            <a:ext cx="1477122" cy="511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endCxn id="9" idx="7"/>
          </p:cNvCxnSpPr>
          <p:nvPr/>
        </p:nvCxnSpPr>
        <p:spPr>
          <a:xfrm flipH="1">
            <a:off x="2440121" y="2432755"/>
            <a:ext cx="832796" cy="855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3"/>
            <a:endCxn id="12" idx="7"/>
          </p:cNvCxnSpPr>
          <p:nvPr/>
        </p:nvCxnSpPr>
        <p:spPr>
          <a:xfrm flipH="1">
            <a:off x="1387433" y="3631666"/>
            <a:ext cx="597689" cy="779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stCxn id="9" idx="5"/>
            <a:endCxn id="13" idx="0"/>
          </p:cNvCxnSpPr>
          <p:nvPr/>
        </p:nvCxnSpPr>
        <p:spPr>
          <a:xfrm>
            <a:off x="2440121" y="3631666"/>
            <a:ext cx="636101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7" idx="5"/>
            <a:endCxn id="10" idx="0"/>
          </p:cNvCxnSpPr>
          <p:nvPr/>
        </p:nvCxnSpPr>
        <p:spPr>
          <a:xfrm>
            <a:off x="3625455" y="2361667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6" idx="5"/>
            <a:endCxn id="8" idx="1"/>
          </p:cNvCxnSpPr>
          <p:nvPr/>
        </p:nvCxnSpPr>
        <p:spPr>
          <a:xfrm>
            <a:off x="5651810" y="1678690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8" idx="5"/>
            <a:endCxn id="11" idx="0"/>
          </p:cNvCxnSpPr>
          <p:nvPr/>
        </p:nvCxnSpPr>
        <p:spPr>
          <a:xfrm>
            <a:off x="7525766" y="2361666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525766" y="398615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44211" y="400872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81906" y="314454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98332" y="436433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16777" y="438690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89198" y="525674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07643" y="527931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0576" y="5207117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49021" y="522969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44" name="Straight Arrow Connector 43"/>
          <p:cNvCxnSpPr>
            <a:cxnSpLocks/>
            <a:stCxn id="12" idx="5"/>
            <a:endCxn id="43" idx="0"/>
          </p:cNvCxnSpPr>
          <p:nvPr/>
        </p:nvCxnSpPr>
        <p:spPr>
          <a:xfrm>
            <a:off x="1387433" y="4754910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  <a:stCxn id="12" idx="3"/>
            <a:endCxn id="42" idx="0"/>
          </p:cNvCxnSpPr>
          <p:nvPr/>
        </p:nvCxnSpPr>
        <p:spPr>
          <a:xfrm flipH="1">
            <a:off x="736599" y="4754910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  <a:stCxn id="13" idx="5"/>
            <a:endCxn id="41" idx="0"/>
          </p:cNvCxnSpPr>
          <p:nvPr/>
        </p:nvCxnSpPr>
        <p:spPr>
          <a:xfrm>
            <a:off x="3303721" y="4754910"/>
            <a:ext cx="209945" cy="52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13" idx="3"/>
            <a:endCxn id="40" idx="0"/>
          </p:cNvCxnSpPr>
          <p:nvPr/>
        </p:nvCxnSpPr>
        <p:spPr>
          <a:xfrm flipH="1">
            <a:off x="2695221" y="4754910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endCxn id="39" idx="0"/>
          </p:cNvCxnSpPr>
          <p:nvPr/>
        </p:nvCxnSpPr>
        <p:spPr>
          <a:xfrm>
            <a:off x="4416777" y="3702755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38" idx="0"/>
          </p:cNvCxnSpPr>
          <p:nvPr/>
        </p:nvCxnSpPr>
        <p:spPr>
          <a:xfrm flipH="1">
            <a:off x="3804355" y="3631666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stCxn id="8" idx="3"/>
            <a:endCxn id="37" idx="0"/>
          </p:cNvCxnSpPr>
          <p:nvPr/>
        </p:nvCxnSpPr>
        <p:spPr>
          <a:xfrm flipH="1">
            <a:off x="6587929" y="2361666"/>
            <a:ext cx="482838" cy="782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cxnSpLocks/>
            <a:stCxn id="11" idx="3"/>
            <a:endCxn id="35" idx="0"/>
          </p:cNvCxnSpPr>
          <p:nvPr/>
        </p:nvCxnSpPr>
        <p:spPr>
          <a:xfrm flipH="1">
            <a:off x="7731789" y="3546999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  <a:stCxn id="11" idx="5"/>
            <a:endCxn id="36" idx="0"/>
          </p:cNvCxnSpPr>
          <p:nvPr/>
        </p:nvCxnSpPr>
        <p:spPr>
          <a:xfrm>
            <a:off x="8355498" y="3546999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045749" y="967870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prev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76" name="Straight Arrow Connector 75"/>
          <p:cNvCxnSpPr>
            <a:stCxn id="74" idx="3"/>
          </p:cNvCxnSpPr>
          <p:nvPr/>
        </p:nvCxnSpPr>
        <p:spPr>
          <a:xfrm flipV="1">
            <a:off x="6686394" y="1104557"/>
            <a:ext cx="611872" cy="47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381091" y="84778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199465" y="1140101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curr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79" name="Straight Arrow Connector 78"/>
          <p:cNvCxnSpPr>
            <a:cxnSpLocks/>
            <a:endCxn id="6" idx="2"/>
          </p:cNvCxnSpPr>
          <p:nvPr/>
        </p:nvCxnSpPr>
        <p:spPr>
          <a:xfrm>
            <a:off x="4689670" y="1361192"/>
            <a:ext cx="412907" cy="145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8965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57178" cy="7524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Link inversion for binary tree preorder traversal</a:t>
            </a:r>
          </a:p>
        </p:txBody>
      </p:sp>
      <p:sp>
        <p:nvSpPr>
          <p:cNvPr id="6" name="Oval 5"/>
          <p:cNvSpPr/>
          <p:nvPr/>
        </p:nvSpPr>
        <p:spPr>
          <a:xfrm>
            <a:off x="5102577" y="126435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76222" y="1947333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6533" y="194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890888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917243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806265" y="3132665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43405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54488" y="43405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cxnSpLocks/>
            <a:endCxn id="9" idx="7"/>
          </p:cNvCxnSpPr>
          <p:nvPr/>
        </p:nvCxnSpPr>
        <p:spPr>
          <a:xfrm flipH="1">
            <a:off x="2440121" y="2432755"/>
            <a:ext cx="832796" cy="855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3"/>
            <a:endCxn id="12" idx="7"/>
          </p:cNvCxnSpPr>
          <p:nvPr/>
        </p:nvCxnSpPr>
        <p:spPr>
          <a:xfrm flipH="1">
            <a:off x="1387433" y="3631666"/>
            <a:ext cx="597689" cy="779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stCxn id="9" idx="5"/>
            <a:endCxn id="13" idx="0"/>
          </p:cNvCxnSpPr>
          <p:nvPr/>
        </p:nvCxnSpPr>
        <p:spPr>
          <a:xfrm>
            <a:off x="2440121" y="3631666"/>
            <a:ext cx="636101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7" idx="5"/>
            <a:endCxn id="10" idx="0"/>
          </p:cNvCxnSpPr>
          <p:nvPr/>
        </p:nvCxnSpPr>
        <p:spPr>
          <a:xfrm>
            <a:off x="3625455" y="2361667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6" idx="5"/>
            <a:endCxn id="8" idx="1"/>
          </p:cNvCxnSpPr>
          <p:nvPr/>
        </p:nvCxnSpPr>
        <p:spPr>
          <a:xfrm>
            <a:off x="5651810" y="1678690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8" idx="5"/>
            <a:endCxn id="11" idx="0"/>
          </p:cNvCxnSpPr>
          <p:nvPr/>
        </p:nvCxnSpPr>
        <p:spPr>
          <a:xfrm>
            <a:off x="7525766" y="2361666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525766" y="398615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44211" y="400872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73986" y="31564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98332" y="436433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16777" y="438690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89198" y="525674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07643" y="527931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0576" y="5207117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49021" y="522969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44" name="Straight Arrow Connector 43"/>
          <p:cNvCxnSpPr>
            <a:cxnSpLocks/>
            <a:stCxn id="12" idx="5"/>
            <a:endCxn id="43" idx="0"/>
          </p:cNvCxnSpPr>
          <p:nvPr/>
        </p:nvCxnSpPr>
        <p:spPr>
          <a:xfrm>
            <a:off x="1387433" y="4754910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  <a:stCxn id="12" idx="3"/>
            <a:endCxn id="42" idx="0"/>
          </p:cNvCxnSpPr>
          <p:nvPr/>
        </p:nvCxnSpPr>
        <p:spPr>
          <a:xfrm flipH="1">
            <a:off x="736599" y="4754910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  <a:stCxn id="13" idx="5"/>
            <a:endCxn id="41" idx="0"/>
          </p:cNvCxnSpPr>
          <p:nvPr/>
        </p:nvCxnSpPr>
        <p:spPr>
          <a:xfrm>
            <a:off x="3303721" y="4754910"/>
            <a:ext cx="209945" cy="52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13" idx="3"/>
            <a:endCxn id="40" idx="0"/>
          </p:cNvCxnSpPr>
          <p:nvPr/>
        </p:nvCxnSpPr>
        <p:spPr>
          <a:xfrm flipH="1">
            <a:off x="2695221" y="4754910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endCxn id="39" idx="0"/>
          </p:cNvCxnSpPr>
          <p:nvPr/>
        </p:nvCxnSpPr>
        <p:spPr>
          <a:xfrm>
            <a:off x="4416777" y="3702755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38" idx="0"/>
          </p:cNvCxnSpPr>
          <p:nvPr/>
        </p:nvCxnSpPr>
        <p:spPr>
          <a:xfrm flipH="1">
            <a:off x="3804355" y="3631666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stCxn id="8" idx="3"/>
            <a:endCxn id="37" idx="0"/>
          </p:cNvCxnSpPr>
          <p:nvPr/>
        </p:nvCxnSpPr>
        <p:spPr>
          <a:xfrm flipH="1">
            <a:off x="6580009" y="2361666"/>
            <a:ext cx="490758" cy="7947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cxnSpLocks/>
            <a:stCxn id="11" idx="3"/>
            <a:endCxn id="35" idx="0"/>
          </p:cNvCxnSpPr>
          <p:nvPr/>
        </p:nvCxnSpPr>
        <p:spPr>
          <a:xfrm flipH="1">
            <a:off x="7731789" y="3546999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  <a:stCxn id="11" idx="5"/>
            <a:endCxn id="36" idx="0"/>
          </p:cNvCxnSpPr>
          <p:nvPr/>
        </p:nvCxnSpPr>
        <p:spPr>
          <a:xfrm>
            <a:off x="8355498" y="3546999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067059" y="1889037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76" name="Straight Arrow Connector 75"/>
          <p:cNvCxnSpPr>
            <a:cxnSpLocks/>
            <a:stCxn id="74" idx="3"/>
            <a:endCxn id="6" idx="3"/>
          </p:cNvCxnSpPr>
          <p:nvPr/>
        </p:nvCxnSpPr>
        <p:spPr>
          <a:xfrm flipV="1">
            <a:off x="4707704" y="1678690"/>
            <a:ext cx="489107" cy="39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205016" y="1681086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79" name="Straight Arrow Connector 78"/>
          <p:cNvCxnSpPr>
            <a:cxnSpLocks/>
          </p:cNvCxnSpPr>
          <p:nvPr/>
        </p:nvCxnSpPr>
        <p:spPr>
          <a:xfrm>
            <a:off x="2695221" y="1902177"/>
            <a:ext cx="412907" cy="145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686394" y="1104557"/>
            <a:ext cx="611872" cy="47979"/>
          </a:xfrm>
          <a:prstGeom prst="straightConnector1">
            <a:avLst/>
          </a:prstGeom>
          <a:ln w="3175">
            <a:solidFill>
              <a:schemeClr val="bg2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205109" y="1107215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curr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8" name="Straight Arrow Connector 47"/>
          <p:cNvCxnSpPr>
            <a:cxnSpLocks/>
          </p:cNvCxnSpPr>
          <p:nvPr/>
        </p:nvCxnSpPr>
        <p:spPr>
          <a:xfrm>
            <a:off x="4718991" y="1325647"/>
            <a:ext cx="412907" cy="145876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053664" y="954827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prev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263299" y="86249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44334" y="1027434"/>
            <a:ext cx="3392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66FF"/>
                </a:solidFill>
              </a:rPr>
              <a:t>Write a Java code snippet that attains this move!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4537996" y="1029613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709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57178" cy="7524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Link inversion for binary tree preorder traversal</a:t>
            </a:r>
          </a:p>
        </p:txBody>
      </p:sp>
      <p:sp>
        <p:nvSpPr>
          <p:cNvPr id="6" name="Oval 5"/>
          <p:cNvSpPr/>
          <p:nvPr/>
        </p:nvSpPr>
        <p:spPr>
          <a:xfrm>
            <a:off x="5102577" y="126435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76222" y="1947333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6533" y="194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890888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917243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806265" y="3132665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43405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54488" y="43405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cxnSpLocks/>
            <a:endCxn id="9" idx="7"/>
          </p:cNvCxnSpPr>
          <p:nvPr/>
        </p:nvCxnSpPr>
        <p:spPr>
          <a:xfrm flipH="1">
            <a:off x="2440121" y="2432755"/>
            <a:ext cx="832796" cy="855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3"/>
            <a:endCxn id="12" idx="7"/>
          </p:cNvCxnSpPr>
          <p:nvPr/>
        </p:nvCxnSpPr>
        <p:spPr>
          <a:xfrm flipH="1">
            <a:off x="1387433" y="3631666"/>
            <a:ext cx="597689" cy="779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stCxn id="9" idx="5"/>
            <a:endCxn id="13" idx="0"/>
          </p:cNvCxnSpPr>
          <p:nvPr/>
        </p:nvCxnSpPr>
        <p:spPr>
          <a:xfrm>
            <a:off x="2440121" y="3631666"/>
            <a:ext cx="636101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7" idx="5"/>
            <a:endCxn id="10" idx="0"/>
          </p:cNvCxnSpPr>
          <p:nvPr/>
        </p:nvCxnSpPr>
        <p:spPr>
          <a:xfrm>
            <a:off x="3625455" y="2361667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6" idx="5"/>
            <a:endCxn id="8" idx="1"/>
          </p:cNvCxnSpPr>
          <p:nvPr/>
        </p:nvCxnSpPr>
        <p:spPr>
          <a:xfrm>
            <a:off x="5651810" y="1678690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8" idx="5"/>
            <a:endCxn id="11" idx="0"/>
          </p:cNvCxnSpPr>
          <p:nvPr/>
        </p:nvCxnSpPr>
        <p:spPr>
          <a:xfrm>
            <a:off x="7525766" y="2361666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525766" y="398615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44211" y="400872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88286" y="3146877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98332" y="436433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16777" y="438690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89198" y="525674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07643" y="527931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0576" y="5207117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49021" y="522969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44" name="Straight Arrow Connector 43"/>
          <p:cNvCxnSpPr>
            <a:cxnSpLocks/>
            <a:stCxn id="12" idx="5"/>
            <a:endCxn id="43" idx="0"/>
          </p:cNvCxnSpPr>
          <p:nvPr/>
        </p:nvCxnSpPr>
        <p:spPr>
          <a:xfrm>
            <a:off x="1387433" y="4754910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  <a:stCxn id="12" idx="3"/>
            <a:endCxn id="42" idx="0"/>
          </p:cNvCxnSpPr>
          <p:nvPr/>
        </p:nvCxnSpPr>
        <p:spPr>
          <a:xfrm flipH="1">
            <a:off x="736599" y="4754910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  <a:stCxn id="13" idx="5"/>
            <a:endCxn id="41" idx="0"/>
          </p:cNvCxnSpPr>
          <p:nvPr/>
        </p:nvCxnSpPr>
        <p:spPr>
          <a:xfrm>
            <a:off x="3303721" y="4754910"/>
            <a:ext cx="209945" cy="52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13" idx="3"/>
            <a:endCxn id="40" idx="0"/>
          </p:cNvCxnSpPr>
          <p:nvPr/>
        </p:nvCxnSpPr>
        <p:spPr>
          <a:xfrm flipH="1">
            <a:off x="2695221" y="4754910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endCxn id="39" idx="0"/>
          </p:cNvCxnSpPr>
          <p:nvPr/>
        </p:nvCxnSpPr>
        <p:spPr>
          <a:xfrm>
            <a:off x="4416777" y="3702755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38" idx="0"/>
          </p:cNvCxnSpPr>
          <p:nvPr/>
        </p:nvCxnSpPr>
        <p:spPr>
          <a:xfrm flipH="1">
            <a:off x="3804355" y="3631666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stCxn id="8" idx="3"/>
            <a:endCxn id="37" idx="0"/>
          </p:cNvCxnSpPr>
          <p:nvPr/>
        </p:nvCxnSpPr>
        <p:spPr>
          <a:xfrm flipH="1">
            <a:off x="6694309" y="2361666"/>
            <a:ext cx="376458" cy="7852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cxnSpLocks/>
            <a:stCxn id="11" idx="3"/>
            <a:endCxn id="35" idx="0"/>
          </p:cNvCxnSpPr>
          <p:nvPr/>
        </p:nvCxnSpPr>
        <p:spPr>
          <a:xfrm flipH="1">
            <a:off x="7731789" y="3546999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  <a:stCxn id="11" idx="5"/>
            <a:endCxn id="36" idx="0"/>
          </p:cNvCxnSpPr>
          <p:nvPr/>
        </p:nvCxnSpPr>
        <p:spPr>
          <a:xfrm>
            <a:off x="8355498" y="3546999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067059" y="1889037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76" name="Straight Arrow Connector 75"/>
          <p:cNvCxnSpPr>
            <a:cxnSpLocks/>
            <a:stCxn id="74" idx="3"/>
            <a:endCxn id="6" idx="3"/>
          </p:cNvCxnSpPr>
          <p:nvPr/>
        </p:nvCxnSpPr>
        <p:spPr>
          <a:xfrm flipV="1">
            <a:off x="4707704" y="1678690"/>
            <a:ext cx="489107" cy="39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205016" y="1681086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79" name="Straight Arrow Connector 78"/>
          <p:cNvCxnSpPr>
            <a:cxnSpLocks/>
          </p:cNvCxnSpPr>
          <p:nvPr/>
        </p:nvCxnSpPr>
        <p:spPr>
          <a:xfrm>
            <a:off x="2695221" y="1902177"/>
            <a:ext cx="412907" cy="145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686394" y="1104557"/>
            <a:ext cx="611872" cy="47979"/>
          </a:xfrm>
          <a:prstGeom prst="straightConnector1">
            <a:avLst/>
          </a:prstGeom>
          <a:ln w="3175">
            <a:solidFill>
              <a:schemeClr val="bg2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205109" y="1107215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curr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8" name="Straight Arrow Connector 47"/>
          <p:cNvCxnSpPr>
            <a:cxnSpLocks/>
          </p:cNvCxnSpPr>
          <p:nvPr/>
        </p:nvCxnSpPr>
        <p:spPr>
          <a:xfrm>
            <a:off x="4718991" y="1325647"/>
            <a:ext cx="412907" cy="145876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053664" y="954827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prev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263299" y="86249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44211" y="1491475"/>
            <a:ext cx="3392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Node temp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curr.left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temp.left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temp;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4537996" y="1029613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573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57178" cy="7524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Link inversion for binary tree preorder traversal</a:t>
            </a:r>
          </a:p>
        </p:txBody>
      </p:sp>
      <p:sp>
        <p:nvSpPr>
          <p:cNvPr id="6" name="Oval 5"/>
          <p:cNvSpPr/>
          <p:nvPr/>
        </p:nvSpPr>
        <p:spPr>
          <a:xfrm>
            <a:off x="5102577" y="126435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76222" y="1947333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6533" y="194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890888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917243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806265" y="3132665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43405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54488" y="43405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cxnSpLocks/>
            <a:endCxn id="9" idx="7"/>
          </p:cNvCxnSpPr>
          <p:nvPr/>
        </p:nvCxnSpPr>
        <p:spPr>
          <a:xfrm flipH="1">
            <a:off x="2440121" y="2432755"/>
            <a:ext cx="832796" cy="855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3"/>
            <a:endCxn id="12" idx="7"/>
          </p:cNvCxnSpPr>
          <p:nvPr/>
        </p:nvCxnSpPr>
        <p:spPr>
          <a:xfrm flipH="1">
            <a:off x="1387433" y="3631666"/>
            <a:ext cx="597689" cy="779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stCxn id="9" idx="5"/>
            <a:endCxn id="13" idx="0"/>
          </p:cNvCxnSpPr>
          <p:nvPr/>
        </p:nvCxnSpPr>
        <p:spPr>
          <a:xfrm>
            <a:off x="2440121" y="3631666"/>
            <a:ext cx="636101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7" idx="5"/>
            <a:endCxn id="10" idx="0"/>
          </p:cNvCxnSpPr>
          <p:nvPr/>
        </p:nvCxnSpPr>
        <p:spPr>
          <a:xfrm>
            <a:off x="3625455" y="2361667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6" idx="5"/>
            <a:endCxn id="8" idx="1"/>
          </p:cNvCxnSpPr>
          <p:nvPr/>
        </p:nvCxnSpPr>
        <p:spPr>
          <a:xfrm>
            <a:off x="5651810" y="1678690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8" idx="5"/>
            <a:endCxn id="11" idx="0"/>
          </p:cNvCxnSpPr>
          <p:nvPr/>
        </p:nvCxnSpPr>
        <p:spPr>
          <a:xfrm>
            <a:off x="7525766" y="2361666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525766" y="398615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44211" y="400872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18472" y="3050850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98332" y="436433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16777" y="438690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89198" y="525674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07643" y="527931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0576" y="5207117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49021" y="522969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44" name="Straight Arrow Connector 43"/>
          <p:cNvCxnSpPr>
            <a:cxnSpLocks/>
            <a:stCxn id="12" idx="5"/>
            <a:endCxn id="43" idx="0"/>
          </p:cNvCxnSpPr>
          <p:nvPr/>
        </p:nvCxnSpPr>
        <p:spPr>
          <a:xfrm>
            <a:off x="1387433" y="4754910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  <a:stCxn id="12" idx="3"/>
            <a:endCxn id="42" idx="0"/>
          </p:cNvCxnSpPr>
          <p:nvPr/>
        </p:nvCxnSpPr>
        <p:spPr>
          <a:xfrm flipH="1">
            <a:off x="736599" y="4754910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  <a:stCxn id="13" idx="5"/>
            <a:endCxn id="41" idx="0"/>
          </p:cNvCxnSpPr>
          <p:nvPr/>
        </p:nvCxnSpPr>
        <p:spPr>
          <a:xfrm>
            <a:off x="3303721" y="4754910"/>
            <a:ext cx="209945" cy="52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13" idx="3"/>
            <a:endCxn id="40" idx="0"/>
          </p:cNvCxnSpPr>
          <p:nvPr/>
        </p:nvCxnSpPr>
        <p:spPr>
          <a:xfrm flipH="1">
            <a:off x="2695221" y="4754910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endCxn id="39" idx="0"/>
          </p:cNvCxnSpPr>
          <p:nvPr/>
        </p:nvCxnSpPr>
        <p:spPr>
          <a:xfrm>
            <a:off x="4416777" y="3702755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38" idx="0"/>
          </p:cNvCxnSpPr>
          <p:nvPr/>
        </p:nvCxnSpPr>
        <p:spPr>
          <a:xfrm flipH="1">
            <a:off x="3804355" y="3631666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stCxn id="8" idx="3"/>
            <a:endCxn id="37" idx="0"/>
          </p:cNvCxnSpPr>
          <p:nvPr/>
        </p:nvCxnSpPr>
        <p:spPr>
          <a:xfrm flipH="1">
            <a:off x="6724495" y="2361666"/>
            <a:ext cx="346272" cy="689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cxnSpLocks/>
            <a:stCxn id="11" idx="3"/>
            <a:endCxn id="35" idx="0"/>
          </p:cNvCxnSpPr>
          <p:nvPr/>
        </p:nvCxnSpPr>
        <p:spPr>
          <a:xfrm flipH="1">
            <a:off x="7731789" y="3546999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  <a:stCxn id="11" idx="5"/>
            <a:endCxn id="36" idx="0"/>
          </p:cNvCxnSpPr>
          <p:nvPr/>
        </p:nvCxnSpPr>
        <p:spPr>
          <a:xfrm>
            <a:off x="8355498" y="3546999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067059" y="1889037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76" name="Straight Arrow Connector 75"/>
          <p:cNvCxnSpPr>
            <a:cxnSpLocks/>
            <a:stCxn id="74" idx="3"/>
            <a:endCxn id="6" idx="3"/>
          </p:cNvCxnSpPr>
          <p:nvPr/>
        </p:nvCxnSpPr>
        <p:spPr>
          <a:xfrm flipV="1">
            <a:off x="4707704" y="1678690"/>
            <a:ext cx="489107" cy="39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205016" y="1681086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79" name="Straight Arrow Connector 78"/>
          <p:cNvCxnSpPr>
            <a:cxnSpLocks/>
          </p:cNvCxnSpPr>
          <p:nvPr/>
        </p:nvCxnSpPr>
        <p:spPr>
          <a:xfrm>
            <a:off x="2695221" y="1902177"/>
            <a:ext cx="412907" cy="145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686394" y="1104557"/>
            <a:ext cx="611872" cy="47979"/>
          </a:xfrm>
          <a:prstGeom prst="straightConnector1">
            <a:avLst/>
          </a:prstGeom>
          <a:ln w="3175">
            <a:solidFill>
              <a:schemeClr val="bg2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205109" y="1107215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curr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8" name="Straight Arrow Connector 47"/>
          <p:cNvCxnSpPr>
            <a:cxnSpLocks/>
          </p:cNvCxnSpPr>
          <p:nvPr/>
        </p:nvCxnSpPr>
        <p:spPr>
          <a:xfrm>
            <a:off x="4718991" y="1325647"/>
            <a:ext cx="412907" cy="145876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053664" y="954827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prev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263299" y="86249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44211" y="1491475"/>
            <a:ext cx="3392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Node temp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curr.left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temp.left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temp;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4537996" y="1029613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7826882" y="1203947"/>
            <a:ext cx="3701896" cy="2135885"/>
          </a:xfrm>
          <a:prstGeom prst="ellipse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10218167" y="3288421"/>
            <a:ext cx="591138" cy="86955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708803" y="3288421"/>
            <a:ext cx="1681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66FF"/>
                </a:solidFill>
              </a:rPr>
              <a:t>descendLeft</a:t>
            </a:r>
            <a:r>
              <a:rPr lang="en-US" b="1" dirty="0">
                <a:solidFill>
                  <a:srgbClr val="FF66FF"/>
                </a:solidFill>
              </a:rPr>
              <a:t> routine!</a:t>
            </a:r>
          </a:p>
        </p:txBody>
      </p:sp>
    </p:spTree>
    <p:extLst>
      <p:ext uri="{BB962C8B-B14F-4D97-AF65-F5344CB8AC3E}">
        <p14:creationId xmlns:p14="http://schemas.microsoft.com/office/powerpoint/2010/main" val="3177508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57178" cy="7524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Link inversion for binary tree preorder traversal</a:t>
            </a:r>
          </a:p>
        </p:txBody>
      </p:sp>
      <p:sp>
        <p:nvSpPr>
          <p:cNvPr id="6" name="Oval 5"/>
          <p:cNvSpPr/>
          <p:nvPr/>
        </p:nvSpPr>
        <p:spPr>
          <a:xfrm>
            <a:off x="5102577" y="126435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76222" y="1947333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6533" y="194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890888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917243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806265" y="3132665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43405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54488" y="43405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cxnSpLocks/>
            <a:stCxn id="9" idx="3"/>
            <a:endCxn id="12" idx="7"/>
          </p:cNvCxnSpPr>
          <p:nvPr/>
        </p:nvCxnSpPr>
        <p:spPr>
          <a:xfrm flipH="1">
            <a:off x="1387433" y="3631666"/>
            <a:ext cx="597689" cy="779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stCxn id="9" idx="5"/>
            <a:endCxn id="13" idx="0"/>
          </p:cNvCxnSpPr>
          <p:nvPr/>
        </p:nvCxnSpPr>
        <p:spPr>
          <a:xfrm>
            <a:off x="2440121" y="3631666"/>
            <a:ext cx="636101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7" idx="5"/>
            <a:endCxn id="10" idx="0"/>
          </p:cNvCxnSpPr>
          <p:nvPr/>
        </p:nvCxnSpPr>
        <p:spPr>
          <a:xfrm>
            <a:off x="3625455" y="2361667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6" idx="5"/>
            <a:endCxn id="8" idx="1"/>
          </p:cNvCxnSpPr>
          <p:nvPr/>
        </p:nvCxnSpPr>
        <p:spPr>
          <a:xfrm>
            <a:off x="5651810" y="1678690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8" idx="5"/>
            <a:endCxn id="11" idx="0"/>
          </p:cNvCxnSpPr>
          <p:nvPr/>
        </p:nvCxnSpPr>
        <p:spPr>
          <a:xfrm>
            <a:off x="7525766" y="2361666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525766" y="398615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44211" y="400872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55977" y="311057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98332" y="436433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16777" y="438690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89198" y="525674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07643" y="527931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0576" y="5207117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49021" y="522969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44" name="Straight Arrow Connector 43"/>
          <p:cNvCxnSpPr>
            <a:cxnSpLocks/>
            <a:stCxn id="12" idx="5"/>
            <a:endCxn id="43" idx="0"/>
          </p:cNvCxnSpPr>
          <p:nvPr/>
        </p:nvCxnSpPr>
        <p:spPr>
          <a:xfrm>
            <a:off x="1387433" y="4754910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  <a:stCxn id="12" idx="3"/>
            <a:endCxn id="42" idx="0"/>
          </p:cNvCxnSpPr>
          <p:nvPr/>
        </p:nvCxnSpPr>
        <p:spPr>
          <a:xfrm flipH="1">
            <a:off x="736599" y="4754910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  <a:stCxn id="13" idx="5"/>
            <a:endCxn id="41" idx="0"/>
          </p:cNvCxnSpPr>
          <p:nvPr/>
        </p:nvCxnSpPr>
        <p:spPr>
          <a:xfrm>
            <a:off x="3303721" y="4754910"/>
            <a:ext cx="209945" cy="52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13" idx="3"/>
            <a:endCxn id="40" idx="0"/>
          </p:cNvCxnSpPr>
          <p:nvPr/>
        </p:nvCxnSpPr>
        <p:spPr>
          <a:xfrm flipH="1">
            <a:off x="2695221" y="4754910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endCxn id="39" idx="0"/>
          </p:cNvCxnSpPr>
          <p:nvPr/>
        </p:nvCxnSpPr>
        <p:spPr>
          <a:xfrm>
            <a:off x="4416777" y="3702755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38" idx="0"/>
          </p:cNvCxnSpPr>
          <p:nvPr/>
        </p:nvCxnSpPr>
        <p:spPr>
          <a:xfrm flipH="1">
            <a:off x="3804355" y="3631666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stCxn id="8" idx="3"/>
            <a:endCxn id="37" idx="0"/>
          </p:cNvCxnSpPr>
          <p:nvPr/>
        </p:nvCxnSpPr>
        <p:spPr>
          <a:xfrm flipH="1">
            <a:off x="6762000" y="2361666"/>
            <a:ext cx="308767" cy="748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cxnSpLocks/>
            <a:stCxn id="11" idx="3"/>
            <a:endCxn id="35" idx="0"/>
          </p:cNvCxnSpPr>
          <p:nvPr/>
        </p:nvCxnSpPr>
        <p:spPr>
          <a:xfrm flipH="1">
            <a:off x="7731789" y="3546999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  <a:stCxn id="11" idx="5"/>
            <a:endCxn id="36" idx="0"/>
          </p:cNvCxnSpPr>
          <p:nvPr/>
        </p:nvCxnSpPr>
        <p:spPr>
          <a:xfrm>
            <a:off x="8355498" y="3546999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917388" y="1716246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76" name="Straight Arrow Connector 75"/>
          <p:cNvCxnSpPr>
            <a:cxnSpLocks/>
            <a:stCxn id="74" idx="3"/>
            <a:endCxn id="7" idx="1"/>
          </p:cNvCxnSpPr>
          <p:nvPr/>
        </p:nvCxnSpPr>
        <p:spPr>
          <a:xfrm>
            <a:off x="2558033" y="1900912"/>
            <a:ext cx="612423" cy="117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293437" y="2571001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79" name="Straight Arrow Connector 78"/>
          <p:cNvCxnSpPr>
            <a:cxnSpLocks/>
            <a:endCxn id="9" idx="1"/>
          </p:cNvCxnSpPr>
          <p:nvPr/>
        </p:nvCxnSpPr>
        <p:spPr>
          <a:xfrm>
            <a:off x="1633633" y="2940333"/>
            <a:ext cx="351489" cy="3480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63299" y="86249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44211" y="1491475"/>
            <a:ext cx="3392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Node temp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curr.left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temp.left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temp;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4537996" y="1029613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073275" y="1185635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while(… ? …){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01625" y="2779525"/>
            <a:ext cx="43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}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2551205" y="1389110"/>
            <a:ext cx="2483639" cy="1204943"/>
          </a:xfrm>
          <a:custGeom>
            <a:avLst/>
            <a:gdLst>
              <a:gd name="connsiteX0" fmla="*/ 553239 w 2483639"/>
              <a:gd name="connsiteY0" fmla="*/ 958979 h 1204943"/>
              <a:gd name="connsiteX1" fmla="*/ 84 w 2483639"/>
              <a:gd name="connsiteY1" fmla="*/ 1150890 h 1204943"/>
              <a:gd name="connsiteX2" fmla="*/ 587106 w 2483639"/>
              <a:gd name="connsiteY2" fmla="*/ 101023 h 1204943"/>
              <a:gd name="connsiteX3" fmla="*/ 2483639 w 2483639"/>
              <a:gd name="connsiteY3" fmla="*/ 101023 h 120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639" h="1204943">
                <a:moveTo>
                  <a:pt x="553239" y="958979"/>
                </a:moveTo>
                <a:cubicBezTo>
                  <a:pt x="273839" y="1126431"/>
                  <a:pt x="-5561" y="1293883"/>
                  <a:pt x="84" y="1150890"/>
                </a:cubicBezTo>
                <a:cubicBezTo>
                  <a:pt x="5728" y="1007897"/>
                  <a:pt x="173180" y="276001"/>
                  <a:pt x="587106" y="101023"/>
                </a:cubicBezTo>
                <a:cubicBezTo>
                  <a:pt x="1001032" y="-73955"/>
                  <a:pt x="1742335" y="13534"/>
                  <a:pt x="2483639" y="1010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7926953" y="1383655"/>
            <a:ext cx="3361935" cy="1701680"/>
          </a:xfrm>
          <a:prstGeom prst="ellipse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>
            <a:cxnSpLocks/>
          </p:cNvCxnSpPr>
          <p:nvPr/>
        </p:nvCxnSpPr>
        <p:spPr>
          <a:xfrm>
            <a:off x="10538097" y="2903841"/>
            <a:ext cx="568429" cy="79417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0751524" y="2932229"/>
            <a:ext cx="161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66FF"/>
                </a:solidFill>
              </a:rPr>
              <a:t>descendLeft</a:t>
            </a:r>
            <a:r>
              <a:rPr lang="en-US" b="1" dirty="0">
                <a:solidFill>
                  <a:srgbClr val="FF66FF"/>
                </a:solidFill>
              </a:rPr>
              <a:t> routine!</a:t>
            </a:r>
          </a:p>
        </p:txBody>
      </p:sp>
    </p:spTree>
    <p:extLst>
      <p:ext uri="{BB962C8B-B14F-4D97-AF65-F5344CB8AC3E}">
        <p14:creationId xmlns:p14="http://schemas.microsoft.com/office/powerpoint/2010/main" val="24944082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57178" cy="7524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Link inversion for binary tree preorder traversal</a:t>
            </a:r>
          </a:p>
        </p:txBody>
      </p:sp>
      <p:sp>
        <p:nvSpPr>
          <p:cNvPr id="6" name="Oval 5"/>
          <p:cNvSpPr/>
          <p:nvPr/>
        </p:nvSpPr>
        <p:spPr>
          <a:xfrm>
            <a:off x="5102577" y="126435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76222" y="1947333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6533" y="194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890888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917243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806265" y="3132665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43405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54488" y="43405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cxnSpLocks/>
            <a:stCxn id="9" idx="5"/>
            <a:endCxn id="13" idx="0"/>
          </p:cNvCxnSpPr>
          <p:nvPr/>
        </p:nvCxnSpPr>
        <p:spPr>
          <a:xfrm>
            <a:off x="2440121" y="3631666"/>
            <a:ext cx="636101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7" idx="5"/>
            <a:endCxn id="10" idx="0"/>
          </p:cNvCxnSpPr>
          <p:nvPr/>
        </p:nvCxnSpPr>
        <p:spPr>
          <a:xfrm>
            <a:off x="3625455" y="2361667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6" idx="5"/>
            <a:endCxn id="8" idx="1"/>
          </p:cNvCxnSpPr>
          <p:nvPr/>
        </p:nvCxnSpPr>
        <p:spPr>
          <a:xfrm>
            <a:off x="5651810" y="1678690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8" idx="5"/>
            <a:endCxn id="11" idx="0"/>
          </p:cNvCxnSpPr>
          <p:nvPr/>
        </p:nvCxnSpPr>
        <p:spPr>
          <a:xfrm>
            <a:off x="7525766" y="2361666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525766" y="398615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44211" y="400872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14424" y="311689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98332" y="436433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16777" y="438690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89198" y="525674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07643" y="527931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0576" y="5207117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49021" y="522969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44" name="Straight Arrow Connector 43"/>
          <p:cNvCxnSpPr>
            <a:cxnSpLocks/>
            <a:stCxn id="12" idx="5"/>
            <a:endCxn id="43" idx="0"/>
          </p:cNvCxnSpPr>
          <p:nvPr/>
        </p:nvCxnSpPr>
        <p:spPr>
          <a:xfrm>
            <a:off x="1387433" y="4754910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  <a:stCxn id="12" idx="3"/>
            <a:endCxn id="42" idx="0"/>
          </p:cNvCxnSpPr>
          <p:nvPr/>
        </p:nvCxnSpPr>
        <p:spPr>
          <a:xfrm flipH="1">
            <a:off x="736599" y="4754910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  <a:stCxn id="13" idx="5"/>
            <a:endCxn id="41" idx="0"/>
          </p:cNvCxnSpPr>
          <p:nvPr/>
        </p:nvCxnSpPr>
        <p:spPr>
          <a:xfrm>
            <a:off x="3303721" y="4754910"/>
            <a:ext cx="209945" cy="52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13" idx="3"/>
            <a:endCxn id="40" idx="0"/>
          </p:cNvCxnSpPr>
          <p:nvPr/>
        </p:nvCxnSpPr>
        <p:spPr>
          <a:xfrm flipH="1">
            <a:off x="2695221" y="4754910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endCxn id="39" idx="0"/>
          </p:cNvCxnSpPr>
          <p:nvPr/>
        </p:nvCxnSpPr>
        <p:spPr>
          <a:xfrm>
            <a:off x="4416777" y="3702755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38" idx="0"/>
          </p:cNvCxnSpPr>
          <p:nvPr/>
        </p:nvCxnSpPr>
        <p:spPr>
          <a:xfrm flipH="1">
            <a:off x="3804355" y="3631666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stCxn id="8" idx="3"/>
            <a:endCxn id="37" idx="0"/>
          </p:cNvCxnSpPr>
          <p:nvPr/>
        </p:nvCxnSpPr>
        <p:spPr>
          <a:xfrm flipH="1">
            <a:off x="6720447" y="2361666"/>
            <a:ext cx="350320" cy="755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cxnSpLocks/>
            <a:stCxn id="11" idx="3"/>
            <a:endCxn id="35" idx="0"/>
          </p:cNvCxnSpPr>
          <p:nvPr/>
        </p:nvCxnSpPr>
        <p:spPr>
          <a:xfrm flipH="1">
            <a:off x="7731789" y="3546999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  <a:stCxn id="11" idx="5"/>
            <a:endCxn id="36" idx="0"/>
          </p:cNvCxnSpPr>
          <p:nvPr/>
        </p:nvCxnSpPr>
        <p:spPr>
          <a:xfrm>
            <a:off x="8355498" y="3546999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69320" y="3072389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76" name="Straight Arrow Connector 75"/>
          <p:cNvCxnSpPr>
            <a:cxnSpLocks/>
            <a:stCxn id="74" idx="3"/>
            <a:endCxn id="9" idx="2"/>
          </p:cNvCxnSpPr>
          <p:nvPr/>
        </p:nvCxnSpPr>
        <p:spPr>
          <a:xfrm>
            <a:off x="1209965" y="3257055"/>
            <a:ext cx="680923" cy="2029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10253" y="3618088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79" name="Straight Arrow Connector 78"/>
          <p:cNvCxnSpPr>
            <a:cxnSpLocks/>
          </p:cNvCxnSpPr>
          <p:nvPr/>
        </p:nvCxnSpPr>
        <p:spPr>
          <a:xfrm>
            <a:off x="550449" y="3987420"/>
            <a:ext cx="351489" cy="3480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63299" y="86249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44211" y="1491475"/>
            <a:ext cx="3392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Node temp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curr.left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temp.left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temp;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4537996" y="1029613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073275" y="1185635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while(… ? …){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01625" y="2779525"/>
            <a:ext cx="43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}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2551205" y="1389110"/>
            <a:ext cx="2483639" cy="1204943"/>
          </a:xfrm>
          <a:custGeom>
            <a:avLst/>
            <a:gdLst>
              <a:gd name="connsiteX0" fmla="*/ 553239 w 2483639"/>
              <a:gd name="connsiteY0" fmla="*/ 958979 h 1204943"/>
              <a:gd name="connsiteX1" fmla="*/ 84 w 2483639"/>
              <a:gd name="connsiteY1" fmla="*/ 1150890 h 1204943"/>
              <a:gd name="connsiteX2" fmla="*/ 587106 w 2483639"/>
              <a:gd name="connsiteY2" fmla="*/ 101023 h 1204943"/>
              <a:gd name="connsiteX3" fmla="*/ 2483639 w 2483639"/>
              <a:gd name="connsiteY3" fmla="*/ 101023 h 120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639" h="1204943">
                <a:moveTo>
                  <a:pt x="553239" y="958979"/>
                </a:moveTo>
                <a:cubicBezTo>
                  <a:pt x="273839" y="1126431"/>
                  <a:pt x="-5561" y="1293883"/>
                  <a:pt x="84" y="1150890"/>
                </a:cubicBezTo>
                <a:cubicBezTo>
                  <a:pt x="5728" y="1007897"/>
                  <a:pt x="173180" y="276001"/>
                  <a:pt x="587106" y="101023"/>
                </a:cubicBezTo>
                <a:cubicBezTo>
                  <a:pt x="1001032" y="-73955"/>
                  <a:pt x="1742335" y="13534"/>
                  <a:pt x="2483639" y="1010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/>
          <p:cNvSpPr/>
          <p:nvPr/>
        </p:nvSpPr>
        <p:spPr>
          <a:xfrm>
            <a:off x="1409792" y="2280356"/>
            <a:ext cx="1672075" cy="1497758"/>
          </a:xfrm>
          <a:custGeom>
            <a:avLst/>
            <a:gdLst>
              <a:gd name="connsiteX0" fmla="*/ 531897 w 1672075"/>
              <a:gd name="connsiteY0" fmla="*/ 1332088 h 1497758"/>
              <a:gd name="connsiteX1" fmla="*/ 23897 w 1672075"/>
              <a:gd name="connsiteY1" fmla="*/ 1444977 h 1497758"/>
              <a:gd name="connsiteX2" fmla="*/ 249675 w 1672075"/>
              <a:gd name="connsiteY2" fmla="*/ 587022 h 1497758"/>
              <a:gd name="connsiteX3" fmla="*/ 1672075 w 1672075"/>
              <a:gd name="connsiteY3" fmla="*/ 0 h 149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075" h="1497758">
                <a:moveTo>
                  <a:pt x="531897" y="1332088"/>
                </a:moveTo>
                <a:cubicBezTo>
                  <a:pt x="301415" y="1450621"/>
                  <a:pt x="70934" y="1569155"/>
                  <a:pt x="23897" y="1444977"/>
                </a:cubicBezTo>
                <a:cubicBezTo>
                  <a:pt x="-23140" y="1320799"/>
                  <a:pt x="-25021" y="827851"/>
                  <a:pt x="249675" y="587022"/>
                </a:cubicBezTo>
                <a:cubicBezTo>
                  <a:pt x="524371" y="346192"/>
                  <a:pt x="1098223" y="173096"/>
                  <a:pt x="1672075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926953" y="1383655"/>
            <a:ext cx="3361935" cy="1701680"/>
          </a:xfrm>
          <a:prstGeom prst="ellipse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10751524" y="2932229"/>
            <a:ext cx="161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66FF"/>
                </a:solidFill>
              </a:rPr>
              <a:t>descendLeft</a:t>
            </a:r>
            <a:r>
              <a:rPr lang="en-US" b="1" dirty="0">
                <a:solidFill>
                  <a:srgbClr val="FF66FF"/>
                </a:solidFill>
              </a:rPr>
              <a:t> routine!</a:t>
            </a:r>
          </a:p>
        </p:txBody>
      </p:sp>
      <p:cxnSp>
        <p:nvCxnSpPr>
          <p:cNvPr id="57" name="Straight Arrow Connector 56"/>
          <p:cNvCxnSpPr>
            <a:cxnSpLocks/>
          </p:cNvCxnSpPr>
          <p:nvPr/>
        </p:nvCxnSpPr>
        <p:spPr>
          <a:xfrm>
            <a:off x="10443946" y="2949754"/>
            <a:ext cx="591138" cy="86955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562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harder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instead of using the system’s stack, let’s use our own!</a:t>
            </a:r>
          </a:p>
          <a:p>
            <a:r>
              <a:rPr lang="en-US" dirty="0"/>
              <a:t>In no more than 5 minutes, write Java code that uses your own Stack to do </a:t>
            </a:r>
            <a:r>
              <a:rPr lang="en-US" dirty="0" err="1"/>
              <a:t>inorder</a:t>
            </a:r>
            <a:r>
              <a:rPr lang="en-US" dirty="0"/>
              <a:t> traversal in a binary tree!</a:t>
            </a:r>
          </a:p>
          <a:p>
            <a:r>
              <a:rPr lang="en-US" dirty="0"/>
              <a:t>Then, grade it as before!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70285" y="3799750"/>
          <a:ext cx="10483515" cy="287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842">
                  <a:extLst>
                    <a:ext uri="{9D8B030D-6E8A-4147-A177-3AD203B41FA5}">
                      <a16:colId xmlns:a16="http://schemas.microsoft.com/office/drawing/2014/main" val="412305461"/>
                    </a:ext>
                  </a:extLst>
                </a:gridCol>
                <a:gridCol w="3930168">
                  <a:extLst>
                    <a:ext uri="{9D8B030D-6E8A-4147-A177-3AD203B41FA5}">
                      <a16:colId xmlns:a16="http://schemas.microsoft.com/office/drawing/2014/main" val="1732065729"/>
                    </a:ext>
                  </a:extLst>
                </a:gridCol>
                <a:gridCol w="3494505">
                  <a:extLst>
                    <a:ext uri="{9D8B030D-6E8A-4147-A177-3AD203B41FA5}">
                      <a16:colId xmlns:a16="http://schemas.microsoft.com/office/drawing/2014/main" val="1292968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Criterion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Example questions to 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Grading Percentage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784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Algorithmic Correctness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Is the recursion applied correctly?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Does the code print out values when it should?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9930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Runtime error-free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Is the code prone to a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NullPointerException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What about a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StackOverflowException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458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Elegance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Is the code readable?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Any arguments that we could avoid?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Generally; could this have been attained with 2/3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rds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or ½ of the code?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836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Compile error-free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If I typed this in as – is and ran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javac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on it, would it compile?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410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35532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57178" cy="7524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Link inversion for binary tree preorder traversal</a:t>
            </a:r>
          </a:p>
        </p:txBody>
      </p:sp>
      <p:sp>
        <p:nvSpPr>
          <p:cNvPr id="6" name="Oval 5"/>
          <p:cNvSpPr/>
          <p:nvPr/>
        </p:nvSpPr>
        <p:spPr>
          <a:xfrm>
            <a:off x="5102577" y="126435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76222" y="1947333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6533" y="194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890888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917243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806265" y="3132665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43405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54488" y="43405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cxnSpLocks/>
            <a:stCxn id="9" idx="5"/>
            <a:endCxn id="13" idx="0"/>
          </p:cNvCxnSpPr>
          <p:nvPr/>
        </p:nvCxnSpPr>
        <p:spPr>
          <a:xfrm>
            <a:off x="2440121" y="3631666"/>
            <a:ext cx="636101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7" idx="5"/>
            <a:endCxn id="10" idx="0"/>
          </p:cNvCxnSpPr>
          <p:nvPr/>
        </p:nvCxnSpPr>
        <p:spPr>
          <a:xfrm>
            <a:off x="3625455" y="2361667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6" idx="5"/>
            <a:endCxn id="8" idx="1"/>
          </p:cNvCxnSpPr>
          <p:nvPr/>
        </p:nvCxnSpPr>
        <p:spPr>
          <a:xfrm>
            <a:off x="5651810" y="1678690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8" idx="5"/>
            <a:endCxn id="11" idx="0"/>
          </p:cNvCxnSpPr>
          <p:nvPr/>
        </p:nvCxnSpPr>
        <p:spPr>
          <a:xfrm>
            <a:off x="7525766" y="2361666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525766" y="398615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44211" y="400872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28444" y="308533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98332" y="436433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16777" y="438690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89198" y="525674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07643" y="527931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0576" y="5207117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49021" y="522969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44" name="Straight Arrow Connector 43"/>
          <p:cNvCxnSpPr>
            <a:cxnSpLocks/>
            <a:stCxn id="12" idx="5"/>
            <a:endCxn id="43" idx="0"/>
          </p:cNvCxnSpPr>
          <p:nvPr/>
        </p:nvCxnSpPr>
        <p:spPr>
          <a:xfrm>
            <a:off x="1387433" y="4754910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  <a:stCxn id="13" idx="5"/>
            <a:endCxn id="41" idx="0"/>
          </p:cNvCxnSpPr>
          <p:nvPr/>
        </p:nvCxnSpPr>
        <p:spPr>
          <a:xfrm>
            <a:off x="3303721" y="4754910"/>
            <a:ext cx="209945" cy="52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13" idx="3"/>
            <a:endCxn id="40" idx="0"/>
          </p:cNvCxnSpPr>
          <p:nvPr/>
        </p:nvCxnSpPr>
        <p:spPr>
          <a:xfrm flipH="1">
            <a:off x="2695221" y="4754910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endCxn id="39" idx="0"/>
          </p:cNvCxnSpPr>
          <p:nvPr/>
        </p:nvCxnSpPr>
        <p:spPr>
          <a:xfrm>
            <a:off x="4416777" y="3702755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38" idx="0"/>
          </p:cNvCxnSpPr>
          <p:nvPr/>
        </p:nvCxnSpPr>
        <p:spPr>
          <a:xfrm flipH="1">
            <a:off x="3804355" y="3631666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stCxn id="8" idx="3"/>
            <a:endCxn id="37" idx="0"/>
          </p:cNvCxnSpPr>
          <p:nvPr/>
        </p:nvCxnSpPr>
        <p:spPr>
          <a:xfrm flipH="1">
            <a:off x="6734467" y="2361666"/>
            <a:ext cx="336300" cy="723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cxnSpLocks/>
            <a:stCxn id="11" idx="3"/>
            <a:endCxn id="35" idx="0"/>
          </p:cNvCxnSpPr>
          <p:nvPr/>
        </p:nvCxnSpPr>
        <p:spPr>
          <a:xfrm flipH="1">
            <a:off x="7731789" y="3546999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  <a:stCxn id="11" idx="5"/>
            <a:endCxn id="36" idx="0"/>
          </p:cNvCxnSpPr>
          <p:nvPr/>
        </p:nvCxnSpPr>
        <p:spPr>
          <a:xfrm>
            <a:off x="8355498" y="3546999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-103442" y="3803524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76" name="Straight Arrow Connector 75"/>
          <p:cNvCxnSpPr>
            <a:cxnSpLocks/>
          </p:cNvCxnSpPr>
          <p:nvPr/>
        </p:nvCxnSpPr>
        <p:spPr>
          <a:xfrm>
            <a:off x="413024" y="4044831"/>
            <a:ext cx="622731" cy="352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-2822" y="4399374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79" name="Straight Arrow Connector 78"/>
          <p:cNvCxnSpPr>
            <a:cxnSpLocks/>
          </p:cNvCxnSpPr>
          <p:nvPr/>
        </p:nvCxnSpPr>
        <p:spPr>
          <a:xfrm>
            <a:off x="337374" y="4768706"/>
            <a:ext cx="249768" cy="438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63299" y="86249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44211" y="1491475"/>
            <a:ext cx="3392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Node temp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curr.left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temp.left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temp;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4537996" y="1029613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073275" y="1185635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while(… ? …){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01625" y="2779525"/>
            <a:ext cx="43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}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2551205" y="1389110"/>
            <a:ext cx="2483639" cy="1204943"/>
          </a:xfrm>
          <a:custGeom>
            <a:avLst/>
            <a:gdLst>
              <a:gd name="connsiteX0" fmla="*/ 553239 w 2483639"/>
              <a:gd name="connsiteY0" fmla="*/ 958979 h 1204943"/>
              <a:gd name="connsiteX1" fmla="*/ 84 w 2483639"/>
              <a:gd name="connsiteY1" fmla="*/ 1150890 h 1204943"/>
              <a:gd name="connsiteX2" fmla="*/ 587106 w 2483639"/>
              <a:gd name="connsiteY2" fmla="*/ 101023 h 1204943"/>
              <a:gd name="connsiteX3" fmla="*/ 2483639 w 2483639"/>
              <a:gd name="connsiteY3" fmla="*/ 101023 h 120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639" h="1204943">
                <a:moveTo>
                  <a:pt x="553239" y="958979"/>
                </a:moveTo>
                <a:cubicBezTo>
                  <a:pt x="273839" y="1126431"/>
                  <a:pt x="-5561" y="1293883"/>
                  <a:pt x="84" y="1150890"/>
                </a:cubicBezTo>
                <a:cubicBezTo>
                  <a:pt x="5728" y="1007897"/>
                  <a:pt x="173180" y="276001"/>
                  <a:pt x="587106" y="101023"/>
                </a:cubicBezTo>
                <a:cubicBezTo>
                  <a:pt x="1001032" y="-73955"/>
                  <a:pt x="1742335" y="13534"/>
                  <a:pt x="2483639" y="1010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/>
          <p:cNvSpPr/>
          <p:nvPr/>
        </p:nvSpPr>
        <p:spPr>
          <a:xfrm>
            <a:off x="1409792" y="2280356"/>
            <a:ext cx="1672075" cy="1497758"/>
          </a:xfrm>
          <a:custGeom>
            <a:avLst/>
            <a:gdLst>
              <a:gd name="connsiteX0" fmla="*/ 531897 w 1672075"/>
              <a:gd name="connsiteY0" fmla="*/ 1332088 h 1497758"/>
              <a:gd name="connsiteX1" fmla="*/ 23897 w 1672075"/>
              <a:gd name="connsiteY1" fmla="*/ 1444977 h 1497758"/>
              <a:gd name="connsiteX2" fmla="*/ 249675 w 1672075"/>
              <a:gd name="connsiteY2" fmla="*/ 587022 h 1497758"/>
              <a:gd name="connsiteX3" fmla="*/ 1672075 w 1672075"/>
              <a:gd name="connsiteY3" fmla="*/ 0 h 149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075" h="1497758">
                <a:moveTo>
                  <a:pt x="531897" y="1332088"/>
                </a:moveTo>
                <a:cubicBezTo>
                  <a:pt x="301415" y="1450621"/>
                  <a:pt x="70934" y="1569155"/>
                  <a:pt x="23897" y="1444977"/>
                </a:cubicBezTo>
                <a:cubicBezTo>
                  <a:pt x="-23140" y="1320799"/>
                  <a:pt x="-25021" y="827851"/>
                  <a:pt x="249675" y="587022"/>
                </a:cubicBezTo>
                <a:cubicBezTo>
                  <a:pt x="524371" y="346192"/>
                  <a:pt x="1098223" y="173096"/>
                  <a:pt x="1672075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/>
          <p:cNvSpPr/>
          <p:nvPr/>
        </p:nvSpPr>
        <p:spPr>
          <a:xfrm>
            <a:off x="619046" y="3499556"/>
            <a:ext cx="1254910" cy="1331217"/>
          </a:xfrm>
          <a:custGeom>
            <a:avLst/>
            <a:gdLst>
              <a:gd name="connsiteX0" fmla="*/ 295354 w 1254910"/>
              <a:gd name="connsiteY0" fmla="*/ 1241777 h 1331217"/>
              <a:gd name="connsiteX1" fmla="*/ 1843 w 1254910"/>
              <a:gd name="connsiteY1" fmla="*/ 1264355 h 1331217"/>
              <a:gd name="connsiteX2" fmla="*/ 419532 w 1254910"/>
              <a:gd name="connsiteY2" fmla="*/ 496711 h 1331217"/>
              <a:gd name="connsiteX3" fmla="*/ 1254910 w 1254910"/>
              <a:gd name="connsiteY3" fmla="*/ 0 h 133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4910" h="1331217">
                <a:moveTo>
                  <a:pt x="295354" y="1241777"/>
                </a:moveTo>
                <a:cubicBezTo>
                  <a:pt x="138250" y="1315155"/>
                  <a:pt x="-18853" y="1388533"/>
                  <a:pt x="1843" y="1264355"/>
                </a:cubicBezTo>
                <a:cubicBezTo>
                  <a:pt x="22539" y="1140177"/>
                  <a:pt x="210688" y="707437"/>
                  <a:pt x="419532" y="496711"/>
                </a:cubicBezTo>
                <a:cubicBezTo>
                  <a:pt x="628376" y="285985"/>
                  <a:pt x="941643" y="142992"/>
                  <a:pt x="125491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926953" y="1383655"/>
            <a:ext cx="3361935" cy="1701680"/>
          </a:xfrm>
          <a:prstGeom prst="ellipse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0751524" y="2932229"/>
            <a:ext cx="161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66FF"/>
                </a:solidFill>
              </a:rPr>
              <a:t>descendLeft</a:t>
            </a:r>
            <a:r>
              <a:rPr lang="en-US" b="1" dirty="0">
                <a:solidFill>
                  <a:srgbClr val="FF66FF"/>
                </a:solidFill>
              </a:rPr>
              <a:t> routine!</a:t>
            </a:r>
          </a:p>
        </p:txBody>
      </p:sp>
      <p:cxnSp>
        <p:nvCxnSpPr>
          <p:cNvPr id="58" name="Straight Arrow Connector 57"/>
          <p:cNvCxnSpPr>
            <a:cxnSpLocks/>
          </p:cNvCxnSpPr>
          <p:nvPr/>
        </p:nvCxnSpPr>
        <p:spPr>
          <a:xfrm>
            <a:off x="10443946" y="2949754"/>
            <a:ext cx="591138" cy="86955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4760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57178" cy="7524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Link inversion for binary tree preorder traversal</a:t>
            </a:r>
          </a:p>
        </p:txBody>
      </p:sp>
      <p:sp>
        <p:nvSpPr>
          <p:cNvPr id="6" name="Oval 5"/>
          <p:cNvSpPr/>
          <p:nvPr/>
        </p:nvSpPr>
        <p:spPr>
          <a:xfrm>
            <a:off x="5102577" y="126435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76222" y="1947333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6533" y="194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890888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917243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806265" y="3132665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43405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54488" y="43405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cxnSpLocks/>
            <a:stCxn id="9" idx="5"/>
            <a:endCxn id="13" idx="0"/>
          </p:cNvCxnSpPr>
          <p:nvPr/>
        </p:nvCxnSpPr>
        <p:spPr>
          <a:xfrm>
            <a:off x="2440121" y="3631666"/>
            <a:ext cx="636101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7" idx="5"/>
            <a:endCxn id="10" idx="0"/>
          </p:cNvCxnSpPr>
          <p:nvPr/>
        </p:nvCxnSpPr>
        <p:spPr>
          <a:xfrm>
            <a:off x="3625455" y="2361667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6" idx="5"/>
            <a:endCxn id="8" idx="1"/>
          </p:cNvCxnSpPr>
          <p:nvPr/>
        </p:nvCxnSpPr>
        <p:spPr>
          <a:xfrm>
            <a:off x="5651810" y="1678690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8" idx="5"/>
            <a:endCxn id="11" idx="0"/>
          </p:cNvCxnSpPr>
          <p:nvPr/>
        </p:nvCxnSpPr>
        <p:spPr>
          <a:xfrm>
            <a:off x="7525766" y="2361666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525766" y="398615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44211" y="400872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59847" y="307732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98332" y="436433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16777" y="438690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89198" y="525674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07643" y="527931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0576" y="5207117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49021" y="522969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44" name="Straight Arrow Connector 43"/>
          <p:cNvCxnSpPr>
            <a:cxnSpLocks/>
            <a:stCxn id="12" idx="5"/>
            <a:endCxn id="43" idx="0"/>
          </p:cNvCxnSpPr>
          <p:nvPr/>
        </p:nvCxnSpPr>
        <p:spPr>
          <a:xfrm>
            <a:off x="1387433" y="4754910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  <a:stCxn id="13" idx="5"/>
            <a:endCxn id="41" idx="0"/>
          </p:cNvCxnSpPr>
          <p:nvPr/>
        </p:nvCxnSpPr>
        <p:spPr>
          <a:xfrm>
            <a:off x="3303721" y="4754910"/>
            <a:ext cx="209945" cy="52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13" idx="3"/>
            <a:endCxn id="40" idx="0"/>
          </p:cNvCxnSpPr>
          <p:nvPr/>
        </p:nvCxnSpPr>
        <p:spPr>
          <a:xfrm flipH="1">
            <a:off x="2695221" y="4754910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endCxn id="39" idx="0"/>
          </p:cNvCxnSpPr>
          <p:nvPr/>
        </p:nvCxnSpPr>
        <p:spPr>
          <a:xfrm>
            <a:off x="4416777" y="3702755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38" idx="0"/>
          </p:cNvCxnSpPr>
          <p:nvPr/>
        </p:nvCxnSpPr>
        <p:spPr>
          <a:xfrm flipH="1">
            <a:off x="3804355" y="3631666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stCxn id="8" idx="3"/>
            <a:endCxn id="37" idx="0"/>
          </p:cNvCxnSpPr>
          <p:nvPr/>
        </p:nvCxnSpPr>
        <p:spPr>
          <a:xfrm flipH="1">
            <a:off x="6665870" y="2361666"/>
            <a:ext cx="404897" cy="715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cxnSpLocks/>
            <a:stCxn id="11" idx="3"/>
            <a:endCxn id="35" idx="0"/>
          </p:cNvCxnSpPr>
          <p:nvPr/>
        </p:nvCxnSpPr>
        <p:spPr>
          <a:xfrm flipH="1">
            <a:off x="7731789" y="3546999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  <a:stCxn id="11" idx="5"/>
            <a:endCxn id="36" idx="0"/>
          </p:cNvCxnSpPr>
          <p:nvPr/>
        </p:nvCxnSpPr>
        <p:spPr>
          <a:xfrm>
            <a:off x="8355498" y="3546999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-103442" y="3803524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76" name="Straight Arrow Connector 75"/>
          <p:cNvCxnSpPr>
            <a:cxnSpLocks/>
          </p:cNvCxnSpPr>
          <p:nvPr/>
        </p:nvCxnSpPr>
        <p:spPr>
          <a:xfrm>
            <a:off x="413024" y="4044831"/>
            <a:ext cx="622731" cy="352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-2822" y="4399374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79" name="Straight Arrow Connector 78"/>
          <p:cNvCxnSpPr>
            <a:cxnSpLocks/>
          </p:cNvCxnSpPr>
          <p:nvPr/>
        </p:nvCxnSpPr>
        <p:spPr>
          <a:xfrm>
            <a:off x="337374" y="4768706"/>
            <a:ext cx="249768" cy="438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63299" y="86249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44211" y="1491475"/>
            <a:ext cx="3392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Node temp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curr.left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temp.left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temp;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4537996" y="1029613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073275" y="1185635"/>
            <a:ext cx="263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!=null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){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01625" y="2779525"/>
            <a:ext cx="43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}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2551205" y="1389110"/>
            <a:ext cx="2483639" cy="1204943"/>
          </a:xfrm>
          <a:custGeom>
            <a:avLst/>
            <a:gdLst>
              <a:gd name="connsiteX0" fmla="*/ 553239 w 2483639"/>
              <a:gd name="connsiteY0" fmla="*/ 958979 h 1204943"/>
              <a:gd name="connsiteX1" fmla="*/ 84 w 2483639"/>
              <a:gd name="connsiteY1" fmla="*/ 1150890 h 1204943"/>
              <a:gd name="connsiteX2" fmla="*/ 587106 w 2483639"/>
              <a:gd name="connsiteY2" fmla="*/ 101023 h 1204943"/>
              <a:gd name="connsiteX3" fmla="*/ 2483639 w 2483639"/>
              <a:gd name="connsiteY3" fmla="*/ 101023 h 120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639" h="1204943">
                <a:moveTo>
                  <a:pt x="553239" y="958979"/>
                </a:moveTo>
                <a:cubicBezTo>
                  <a:pt x="273839" y="1126431"/>
                  <a:pt x="-5561" y="1293883"/>
                  <a:pt x="84" y="1150890"/>
                </a:cubicBezTo>
                <a:cubicBezTo>
                  <a:pt x="5728" y="1007897"/>
                  <a:pt x="173180" y="276001"/>
                  <a:pt x="587106" y="101023"/>
                </a:cubicBezTo>
                <a:cubicBezTo>
                  <a:pt x="1001032" y="-73955"/>
                  <a:pt x="1742335" y="13534"/>
                  <a:pt x="2483639" y="1010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/>
          <p:cNvSpPr/>
          <p:nvPr/>
        </p:nvSpPr>
        <p:spPr>
          <a:xfrm>
            <a:off x="1409792" y="2280356"/>
            <a:ext cx="1672075" cy="1497758"/>
          </a:xfrm>
          <a:custGeom>
            <a:avLst/>
            <a:gdLst>
              <a:gd name="connsiteX0" fmla="*/ 531897 w 1672075"/>
              <a:gd name="connsiteY0" fmla="*/ 1332088 h 1497758"/>
              <a:gd name="connsiteX1" fmla="*/ 23897 w 1672075"/>
              <a:gd name="connsiteY1" fmla="*/ 1444977 h 1497758"/>
              <a:gd name="connsiteX2" fmla="*/ 249675 w 1672075"/>
              <a:gd name="connsiteY2" fmla="*/ 587022 h 1497758"/>
              <a:gd name="connsiteX3" fmla="*/ 1672075 w 1672075"/>
              <a:gd name="connsiteY3" fmla="*/ 0 h 149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075" h="1497758">
                <a:moveTo>
                  <a:pt x="531897" y="1332088"/>
                </a:moveTo>
                <a:cubicBezTo>
                  <a:pt x="301415" y="1450621"/>
                  <a:pt x="70934" y="1569155"/>
                  <a:pt x="23897" y="1444977"/>
                </a:cubicBezTo>
                <a:cubicBezTo>
                  <a:pt x="-23140" y="1320799"/>
                  <a:pt x="-25021" y="827851"/>
                  <a:pt x="249675" y="587022"/>
                </a:cubicBezTo>
                <a:cubicBezTo>
                  <a:pt x="524371" y="346192"/>
                  <a:pt x="1098223" y="173096"/>
                  <a:pt x="1672075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/>
          <p:cNvSpPr/>
          <p:nvPr/>
        </p:nvSpPr>
        <p:spPr>
          <a:xfrm>
            <a:off x="619046" y="3499556"/>
            <a:ext cx="1254910" cy="1331217"/>
          </a:xfrm>
          <a:custGeom>
            <a:avLst/>
            <a:gdLst>
              <a:gd name="connsiteX0" fmla="*/ 295354 w 1254910"/>
              <a:gd name="connsiteY0" fmla="*/ 1241777 h 1331217"/>
              <a:gd name="connsiteX1" fmla="*/ 1843 w 1254910"/>
              <a:gd name="connsiteY1" fmla="*/ 1264355 h 1331217"/>
              <a:gd name="connsiteX2" fmla="*/ 419532 w 1254910"/>
              <a:gd name="connsiteY2" fmla="*/ 496711 h 1331217"/>
              <a:gd name="connsiteX3" fmla="*/ 1254910 w 1254910"/>
              <a:gd name="connsiteY3" fmla="*/ 0 h 133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4910" h="1331217">
                <a:moveTo>
                  <a:pt x="295354" y="1241777"/>
                </a:moveTo>
                <a:cubicBezTo>
                  <a:pt x="138250" y="1315155"/>
                  <a:pt x="-18853" y="1388533"/>
                  <a:pt x="1843" y="1264355"/>
                </a:cubicBezTo>
                <a:cubicBezTo>
                  <a:pt x="22539" y="1140177"/>
                  <a:pt x="210688" y="707437"/>
                  <a:pt x="419532" y="496711"/>
                </a:cubicBezTo>
                <a:cubicBezTo>
                  <a:pt x="628376" y="285985"/>
                  <a:pt x="941643" y="142992"/>
                  <a:pt x="125491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3423759">
            <a:off x="-190654" y="4770705"/>
            <a:ext cx="1462756" cy="59266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/>
          <p:cNvSpPr/>
          <p:nvPr/>
        </p:nvSpPr>
        <p:spPr>
          <a:xfrm>
            <a:off x="10001956" y="1083964"/>
            <a:ext cx="1439197" cy="902880"/>
          </a:xfrm>
          <a:custGeom>
            <a:avLst/>
            <a:gdLst>
              <a:gd name="connsiteX0" fmla="*/ 0 w 1439197"/>
              <a:gd name="connsiteY0" fmla="*/ 248125 h 902880"/>
              <a:gd name="connsiteX1" fmla="*/ 632177 w 1439197"/>
              <a:gd name="connsiteY1" fmla="*/ 11058 h 902880"/>
              <a:gd name="connsiteX2" fmla="*/ 1422400 w 1439197"/>
              <a:gd name="connsiteY2" fmla="*/ 564214 h 902880"/>
              <a:gd name="connsiteX3" fmla="*/ 1095022 w 1439197"/>
              <a:gd name="connsiteY3" fmla="*/ 902880 h 90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197" h="902880">
                <a:moveTo>
                  <a:pt x="0" y="248125"/>
                </a:moveTo>
                <a:cubicBezTo>
                  <a:pt x="197555" y="103251"/>
                  <a:pt x="395111" y="-41623"/>
                  <a:pt x="632177" y="11058"/>
                </a:cubicBezTo>
                <a:cubicBezTo>
                  <a:pt x="869243" y="63739"/>
                  <a:pt x="1345259" y="415577"/>
                  <a:pt x="1422400" y="564214"/>
                </a:cubicBezTo>
                <a:cubicBezTo>
                  <a:pt x="1499541" y="712851"/>
                  <a:pt x="1297281" y="807865"/>
                  <a:pt x="1095022" y="90288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926953" y="1383655"/>
            <a:ext cx="3361935" cy="1701680"/>
          </a:xfrm>
          <a:prstGeom prst="ellipse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0751524" y="2932229"/>
            <a:ext cx="161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66FF"/>
                </a:solidFill>
              </a:rPr>
              <a:t>descendLeft</a:t>
            </a:r>
            <a:r>
              <a:rPr lang="en-US" b="1" dirty="0">
                <a:solidFill>
                  <a:srgbClr val="FF66FF"/>
                </a:solidFill>
              </a:rPr>
              <a:t> routine!</a:t>
            </a:r>
          </a:p>
        </p:txBody>
      </p:sp>
      <p:cxnSp>
        <p:nvCxnSpPr>
          <p:cNvPr id="48" name="Straight Arrow Connector 47"/>
          <p:cNvCxnSpPr>
            <a:cxnSpLocks/>
          </p:cNvCxnSpPr>
          <p:nvPr/>
        </p:nvCxnSpPr>
        <p:spPr>
          <a:xfrm>
            <a:off x="10443946" y="2949754"/>
            <a:ext cx="591138" cy="86955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27341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57178" cy="7524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Link inversion for binary tree preorder traversal</a:t>
            </a:r>
          </a:p>
        </p:txBody>
      </p:sp>
      <p:sp>
        <p:nvSpPr>
          <p:cNvPr id="6" name="Oval 5"/>
          <p:cNvSpPr/>
          <p:nvPr/>
        </p:nvSpPr>
        <p:spPr>
          <a:xfrm>
            <a:off x="5102577" y="126435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76222" y="1947333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6533" y="194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890888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917243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806265" y="3132665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43405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54488" y="43405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cxnSpLocks/>
            <a:stCxn id="9" idx="5"/>
            <a:endCxn id="13" idx="0"/>
          </p:cNvCxnSpPr>
          <p:nvPr/>
        </p:nvCxnSpPr>
        <p:spPr>
          <a:xfrm>
            <a:off x="2440121" y="3631666"/>
            <a:ext cx="636101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7" idx="5"/>
            <a:endCxn id="10" idx="0"/>
          </p:cNvCxnSpPr>
          <p:nvPr/>
        </p:nvCxnSpPr>
        <p:spPr>
          <a:xfrm>
            <a:off x="3625455" y="2361667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6" idx="5"/>
            <a:endCxn id="8" idx="1"/>
          </p:cNvCxnSpPr>
          <p:nvPr/>
        </p:nvCxnSpPr>
        <p:spPr>
          <a:xfrm>
            <a:off x="5651810" y="1678690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8" idx="5"/>
            <a:endCxn id="11" idx="0"/>
          </p:cNvCxnSpPr>
          <p:nvPr/>
        </p:nvCxnSpPr>
        <p:spPr>
          <a:xfrm>
            <a:off x="7525766" y="2361666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525766" y="398615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44211" y="400872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13319" y="308533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98332" y="436433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16777" y="438690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89198" y="525674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07643" y="527931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0576" y="5207117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49021" y="522969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44" name="Straight Arrow Connector 43"/>
          <p:cNvCxnSpPr>
            <a:cxnSpLocks/>
            <a:stCxn id="12" idx="5"/>
            <a:endCxn id="43" idx="0"/>
          </p:cNvCxnSpPr>
          <p:nvPr/>
        </p:nvCxnSpPr>
        <p:spPr>
          <a:xfrm>
            <a:off x="1387433" y="4754910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  <a:stCxn id="13" idx="5"/>
            <a:endCxn id="41" idx="0"/>
          </p:cNvCxnSpPr>
          <p:nvPr/>
        </p:nvCxnSpPr>
        <p:spPr>
          <a:xfrm>
            <a:off x="3303721" y="4754910"/>
            <a:ext cx="209945" cy="52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13" idx="3"/>
            <a:endCxn id="40" idx="0"/>
          </p:cNvCxnSpPr>
          <p:nvPr/>
        </p:nvCxnSpPr>
        <p:spPr>
          <a:xfrm flipH="1">
            <a:off x="2695221" y="4754910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endCxn id="39" idx="0"/>
          </p:cNvCxnSpPr>
          <p:nvPr/>
        </p:nvCxnSpPr>
        <p:spPr>
          <a:xfrm>
            <a:off x="4416777" y="3702755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38" idx="0"/>
          </p:cNvCxnSpPr>
          <p:nvPr/>
        </p:nvCxnSpPr>
        <p:spPr>
          <a:xfrm flipH="1">
            <a:off x="3804355" y="3631666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stCxn id="8" idx="3"/>
            <a:endCxn id="37" idx="0"/>
          </p:cNvCxnSpPr>
          <p:nvPr/>
        </p:nvCxnSpPr>
        <p:spPr>
          <a:xfrm flipH="1">
            <a:off x="6619342" y="2361666"/>
            <a:ext cx="451425" cy="723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cxnSpLocks/>
            <a:stCxn id="11" idx="3"/>
            <a:endCxn id="35" idx="0"/>
          </p:cNvCxnSpPr>
          <p:nvPr/>
        </p:nvCxnSpPr>
        <p:spPr>
          <a:xfrm flipH="1">
            <a:off x="7731789" y="3546999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  <a:stCxn id="11" idx="5"/>
            <a:endCxn id="36" idx="0"/>
          </p:cNvCxnSpPr>
          <p:nvPr/>
        </p:nvCxnSpPr>
        <p:spPr>
          <a:xfrm>
            <a:off x="8355498" y="3546999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-103442" y="3803524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76" name="Straight Arrow Connector 75"/>
          <p:cNvCxnSpPr>
            <a:cxnSpLocks/>
          </p:cNvCxnSpPr>
          <p:nvPr/>
        </p:nvCxnSpPr>
        <p:spPr>
          <a:xfrm>
            <a:off x="413024" y="4044831"/>
            <a:ext cx="622731" cy="352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-2822" y="4399374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79" name="Straight Arrow Connector 78"/>
          <p:cNvCxnSpPr>
            <a:cxnSpLocks/>
          </p:cNvCxnSpPr>
          <p:nvPr/>
        </p:nvCxnSpPr>
        <p:spPr>
          <a:xfrm>
            <a:off x="337374" y="4768706"/>
            <a:ext cx="249768" cy="438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63299" y="86249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44211" y="1491475"/>
            <a:ext cx="3392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Node temp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curr.left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temp.left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temp;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4537996" y="1029613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073275" y="1185635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while(… ? …){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01625" y="2779525"/>
            <a:ext cx="43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}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2551205" y="1389110"/>
            <a:ext cx="2483639" cy="1204943"/>
          </a:xfrm>
          <a:custGeom>
            <a:avLst/>
            <a:gdLst>
              <a:gd name="connsiteX0" fmla="*/ 553239 w 2483639"/>
              <a:gd name="connsiteY0" fmla="*/ 958979 h 1204943"/>
              <a:gd name="connsiteX1" fmla="*/ 84 w 2483639"/>
              <a:gd name="connsiteY1" fmla="*/ 1150890 h 1204943"/>
              <a:gd name="connsiteX2" fmla="*/ 587106 w 2483639"/>
              <a:gd name="connsiteY2" fmla="*/ 101023 h 1204943"/>
              <a:gd name="connsiteX3" fmla="*/ 2483639 w 2483639"/>
              <a:gd name="connsiteY3" fmla="*/ 101023 h 120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639" h="1204943">
                <a:moveTo>
                  <a:pt x="553239" y="958979"/>
                </a:moveTo>
                <a:cubicBezTo>
                  <a:pt x="273839" y="1126431"/>
                  <a:pt x="-5561" y="1293883"/>
                  <a:pt x="84" y="1150890"/>
                </a:cubicBezTo>
                <a:cubicBezTo>
                  <a:pt x="5728" y="1007897"/>
                  <a:pt x="173180" y="276001"/>
                  <a:pt x="587106" y="101023"/>
                </a:cubicBezTo>
                <a:cubicBezTo>
                  <a:pt x="1001032" y="-73955"/>
                  <a:pt x="1742335" y="13534"/>
                  <a:pt x="2483639" y="1010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/>
          <p:cNvSpPr/>
          <p:nvPr/>
        </p:nvSpPr>
        <p:spPr>
          <a:xfrm>
            <a:off x="1409792" y="2280356"/>
            <a:ext cx="1672075" cy="1497758"/>
          </a:xfrm>
          <a:custGeom>
            <a:avLst/>
            <a:gdLst>
              <a:gd name="connsiteX0" fmla="*/ 531897 w 1672075"/>
              <a:gd name="connsiteY0" fmla="*/ 1332088 h 1497758"/>
              <a:gd name="connsiteX1" fmla="*/ 23897 w 1672075"/>
              <a:gd name="connsiteY1" fmla="*/ 1444977 h 1497758"/>
              <a:gd name="connsiteX2" fmla="*/ 249675 w 1672075"/>
              <a:gd name="connsiteY2" fmla="*/ 587022 h 1497758"/>
              <a:gd name="connsiteX3" fmla="*/ 1672075 w 1672075"/>
              <a:gd name="connsiteY3" fmla="*/ 0 h 149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075" h="1497758">
                <a:moveTo>
                  <a:pt x="531897" y="1332088"/>
                </a:moveTo>
                <a:cubicBezTo>
                  <a:pt x="301415" y="1450621"/>
                  <a:pt x="70934" y="1569155"/>
                  <a:pt x="23897" y="1444977"/>
                </a:cubicBezTo>
                <a:cubicBezTo>
                  <a:pt x="-23140" y="1320799"/>
                  <a:pt x="-25021" y="827851"/>
                  <a:pt x="249675" y="587022"/>
                </a:cubicBezTo>
                <a:cubicBezTo>
                  <a:pt x="524371" y="346192"/>
                  <a:pt x="1098223" y="173096"/>
                  <a:pt x="1672075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/>
          <p:cNvSpPr/>
          <p:nvPr/>
        </p:nvSpPr>
        <p:spPr>
          <a:xfrm>
            <a:off x="619046" y="3499556"/>
            <a:ext cx="1254910" cy="1331217"/>
          </a:xfrm>
          <a:custGeom>
            <a:avLst/>
            <a:gdLst>
              <a:gd name="connsiteX0" fmla="*/ 295354 w 1254910"/>
              <a:gd name="connsiteY0" fmla="*/ 1241777 h 1331217"/>
              <a:gd name="connsiteX1" fmla="*/ 1843 w 1254910"/>
              <a:gd name="connsiteY1" fmla="*/ 1264355 h 1331217"/>
              <a:gd name="connsiteX2" fmla="*/ 419532 w 1254910"/>
              <a:gd name="connsiteY2" fmla="*/ 496711 h 1331217"/>
              <a:gd name="connsiteX3" fmla="*/ 1254910 w 1254910"/>
              <a:gd name="connsiteY3" fmla="*/ 0 h 133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4910" h="1331217">
                <a:moveTo>
                  <a:pt x="295354" y="1241777"/>
                </a:moveTo>
                <a:cubicBezTo>
                  <a:pt x="138250" y="1315155"/>
                  <a:pt x="-18853" y="1388533"/>
                  <a:pt x="1843" y="1264355"/>
                </a:cubicBezTo>
                <a:cubicBezTo>
                  <a:pt x="22539" y="1140177"/>
                  <a:pt x="210688" y="707437"/>
                  <a:pt x="419532" y="496711"/>
                </a:cubicBezTo>
                <a:cubicBezTo>
                  <a:pt x="628376" y="285985"/>
                  <a:pt x="941643" y="142992"/>
                  <a:pt x="125491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232399" y="4894767"/>
            <a:ext cx="5401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Now we have to ascend from the left! </a:t>
            </a:r>
          </a:p>
          <a:p>
            <a:r>
              <a:rPr lang="en-US" sz="2400" dirty="0"/>
              <a:t>Same deal, write Java code that does this.</a:t>
            </a:r>
          </a:p>
        </p:txBody>
      </p:sp>
      <p:sp>
        <p:nvSpPr>
          <p:cNvPr id="45" name="Oval 44"/>
          <p:cNvSpPr/>
          <p:nvPr/>
        </p:nvSpPr>
        <p:spPr>
          <a:xfrm>
            <a:off x="7926953" y="1383655"/>
            <a:ext cx="3361935" cy="1701680"/>
          </a:xfrm>
          <a:prstGeom prst="ellipse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751524" y="2932229"/>
            <a:ext cx="161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66FF"/>
                </a:solidFill>
              </a:rPr>
              <a:t>descendLeft</a:t>
            </a:r>
            <a:r>
              <a:rPr lang="en-US" b="1" dirty="0">
                <a:solidFill>
                  <a:srgbClr val="FF66FF"/>
                </a:solidFill>
              </a:rPr>
              <a:t> routine!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>
            <a:off x="10443946" y="2949754"/>
            <a:ext cx="591138" cy="86955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7018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57178" cy="7524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Link inversion for binary tree preorder traversal</a:t>
            </a:r>
          </a:p>
        </p:txBody>
      </p:sp>
      <p:sp>
        <p:nvSpPr>
          <p:cNvPr id="6" name="Oval 5"/>
          <p:cNvSpPr/>
          <p:nvPr/>
        </p:nvSpPr>
        <p:spPr>
          <a:xfrm>
            <a:off x="5102577" y="126435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76222" y="1947333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6533" y="194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890888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917243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806265" y="3132665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43405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54488" y="43405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cxnSpLocks/>
            <a:stCxn id="9" idx="5"/>
            <a:endCxn id="13" idx="0"/>
          </p:cNvCxnSpPr>
          <p:nvPr/>
        </p:nvCxnSpPr>
        <p:spPr>
          <a:xfrm>
            <a:off x="2440121" y="3631666"/>
            <a:ext cx="636101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7" idx="5"/>
            <a:endCxn id="10" idx="0"/>
          </p:cNvCxnSpPr>
          <p:nvPr/>
        </p:nvCxnSpPr>
        <p:spPr>
          <a:xfrm>
            <a:off x="3625455" y="2361667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6" idx="5"/>
            <a:endCxn id="8" idx="1"/>
          </p:cNvCxnSpPr>
          <p:nvPr/>
        </p:nvCxnSpPr>
        <p:spPr>
          <a:xfrm>
            <a:off x="5651810" y="1678690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8" idx="5"/>
            <a:endCxn id="11" idx="0"/>
          </p:cNvCxnSpPr>
          <p:nvPr/>
        </p:nvCxnSpPr>
        <p:spPr>
          <a:xfrm>
            <a:off x="7525766" y="2361666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525766" y="398615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44211" y="400872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99598" y="307519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98332" y="436433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16777" y="438690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89198" y="525674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07643" y="527931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0576" y="5207117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49021" y="522969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44" name="Straight Arrow Connector 43"/>
          <p:cNvCxnSpPr>
            <a:cxnSpLocks/>
            <a:stCxn id="12" idx="5"/>
            <a:endCxn id="43" idx="0"/>
          </p:cNvCxnSpPr>
          <p:nvPr/>
        </p:nvCxnSpPr>
        <p:spPr>
          <a:xfrm>
            <a:off x="1387433" y="4754910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  <a:stCxn id="13" idx="5"/>
            <a:endCxn id="41" idx="0"/>
          </p:cNvCxnSpPr>
          <p:nvPr/>
        </p:nvCxnSpPr>
        <p:spPr>
          <a:xfrm>
            <a:off x="3303721" y="4754910"/>
            <a:ext cx="209945" cy="52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13" idx="3"/>
            <a:endCxn id="40" idx="0"/>
          </p:cNvCxnSpPr>
          <p:nvPr/>
        </p:nvCxnSpPr>
        <p:spPr>
          <a:xfrm flipH="1">
            <a:off x="2695221" y="4754910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endCxn id="39" idx="0"/>
          </p:cNvCxnSpPr>
          <p:nvPr/>
        </p:nvCxnSpPr>
        <p:spPr>
          <a:xfrm>
            <a:off x="4416777" y="3702755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38" idx="0"/>
          </p:cNvCxnSpPr>
          <p:nvPr/>
        </p:nvCxnSpPr>
        <p:spPr>
          <a:xfrm flipH="1">
            <a:off x="3804355" y="3631666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stCxn id="8" idx="3"/>
            <a:endCxn id="37" idx="0"/>
          </p:cNvCxnSpPr>
          <p:nvPr/>
        </p:nvCxnSpPr>
        <p:spPr>
          <a:xfrm flipH="1">
            <a:off x="6705621" y="2361666"/>
            <a:ext cx="365146" cy="7135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cxnSpLocks/>
            <a:stCxn id="11" idx="3"/>
            <a:endCxn id="35" idx="0"/>
          </p:cNvCxnSpPr>
          <p:nvPr/>
        </p:nvCxnSpPr>
        <p:spPr>
          <a:xfrm flipH="1">
            <a:off x="7731789" y="3546999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  <a:stCxn id="11" idx="5"/>
            <a:endCxn id="36" idx="0"/>
          </p:cNvCxnSpPr>
          <p:nvPr/>
        </p:nvCxnSpPr>
        <p:spPr>
          <a:xfrm>
            <a:off x="8355498" y="3546999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-103442" y="3803524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76" name="Straight Arrow Connector 75"/>
          <p:cNvCxnSpPr>
            <a:cxnSpLocks/>
          </p:cNvCxnSpPr>
          <p:nvPr/>
        </p:nvCxnSpPr>
        <p:spPr>
          <a:xfrm>
            <a:off x="413024" y="4044831"/>
            <a:ext cx="622731" cy="352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-2822" y="4399374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79" name="Straight Arrow Connector 78"/>
          <p:cNvCxnSpPr>
            <a:cxnSpLocks/>
          </p:cNvCxnSpPr>
          <p:nvPr/>
        </p:nvCxnSpPr>
        <p:spPr>
          <a:xfrm>
            <a:off x="337374" y="4768706"/>
            <a:ext cx="249768" cy="438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63299" y="86249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44211" y="1491475"/>
            <a:ext cx="3392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Node temp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curr.left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temp.left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temp;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4537996" y="1029613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073275" y="1185635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while(… ? …){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01625" y="2779525"/>
            <a:ext cx="43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}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2551205" y="1389110"/>
            <a:ext cx="2483639" cy="1204943"/>
          </a:xfrm>
          <a:custGeom>
            <a:avLst/>
            <a:gdLst>
              <a:gd name="connsiteX0" fmla="*/ 553239 w 2483639"/>
              <a:gd name="connsiteY0" fmla="*/ 958979 h 1204943"/>
              <a:gd name="connsiteX1" fmla="*/ 84 w 2483639"/>
              <a:gd name="connsiteY1" fmla="*/ 1150890 h 1204943"/>
              <a:gd name="connsiteX2" fmla="*/ 587106 w 2483639"/>
              <a:gd name="connsiteY2" fmla="*/ 101023 h 1204943"/>
              <a:gd name="connsiteX3" fmla="*/ 2483639 w 2483639"/>
              <a:gd name="connsiteY3" fmla="*/ 101023 h 120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639" h="1204943">
                <a:moveTo>
                  <a:pt x="553239" y="958979"/>
                </a:moveTo>
                <a:cubicBezTo>
                  <a:pt x="273839" y="1126431"/>
                  <a:pt x="-5561" y="1293883"/>
                  <a:pt x="84" y="1150890"/>
                </a:cubicBezTo>
                <a:cubicBezTo>
                  <a:pt x="5728" y="1007897"/>
                  <a:pt x="173180" y="276001"/>
                  <a:pt x="587106" y="101023"/>
                </a:cubicBezTo>
                <a:cubicBezTo>
                  <a:pt x="1001032" y="-73955"/>
                  <a:pt x="1742335" y="13534"/>
                  <a:pt x="2483639" y="1010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/>
          <p:cNvSpPr/>
          <p:nvPr/>
        </p:nvSpPr>
        <p:spPr>
          <a:xfrm>
            <a:off x="1409792" y="2280356"/>
            <a:ext cx="1672075" cy="1497758"/>
          </a:xfrm>
          <a:custGeom>
            <a:avLst/>
            <a:gdLst>
              <a:gd name="connsiteX0" fmla="*/ 531897 w 1672075"/>
              <a:gd name="connsiteY0" fmla="*/ 1332088 h 1497758"/>
              <a:gd name="connsiteX1" fmla="*/ 23897 w 1672075"/>
              <a:gd name="connsiteY1" fmla="*/ 1444977 h 1497758"/>
              <a:gd name="connsiteX2" fmla="*/ 249675 w 1672075"/>
              <a:gd name="connsiteY2" fmla="*/ 587022 h 1497758"/>
              <a:gd name="connsiteX3" fmla="*/ 1672075 w 1672075"/>
              <a:gd name="connsiteY3" fmla="*/ 0 h 149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075" h="1497758">
                <a:moveTo>
                  <a:pt x="531897" y="1332088"/>
                </a:moveTo>
                <a:cubicBezTo>
                  <a:pt x="301415" y="1450621"/>
                  <a:pt x="70934" y="1569155"/>
                  <a:pt x="23897" y="1444977"/>
                </a:cubicBezTo>
                <a:cubicBezTo>
                  <a:pt x="-23140" y="1320799"/>
                  <a:pt x="-25021" y="827851"/>
                  <a:pt x="249675" y="587022"/>
                </a:cubicBezTo>
                <a:cubicBezTo>
                  <a:pt x="524371" y="346192"/>
                  <a:pt x="1098223" y="173096"/>
                  <a:pt x="1672075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/>
          <p:cNvSpPr/>
          <p:nvPr/>
        </p:nvSpPr>
        <p:spPr>
          <a:xfrm>
            <a:off x="619046" y="3499556"/>
            <a:ext cx="1254910" cy="1331217"/>
          </a:xfrm>
          <a:custGeom>
            <a:avLst/>
            <a:gdLst>
              <a:gd name="connsiteX0" fmla="*/ 295354 w 1254910"/>
              <a:gd name="connsiteY0" fmla="*/ 1241777 h 1331217"/>
              <a:gd name="connsiteX1" fmla="*/ 1843 w 1254910"/>
              <a:gd name="connsiteY1" fmla="*/ 1264355 h 1331217"/>
              <a:gd name="connsiteX2" fmla="*/ 419532 w 1254910"/>
              <a:gd name="connsiteY2" fmla="*/ 496711 h 1331217"/>
              <a:gd name="connsiteX3" fmla="*/ 1254910 w 1254910"/>
              <a:gd name="connsiteY3" fmla="*/ 0 h 133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4910" h="1331217">
                <a:moveTo>
                  <a:pt x="295354" y="1241777"/>
                </a:moveTo>
                <a:cubicBezTo>
                  <a:pt x="138250" y="1315155"/>
                  <a:pt x="-18853" y="1388533"/>
                  <a:pt x="1843" y="1264355"/>
                </a:cubicBezTo>
                <a:cubicBezTo>
                  <a:pt x="22539" y="1140177"/>
                  <a:pt x="210688" y="707437"/>
                  <a:pt x="419532" y="496711"/>
                </a:cubicBezTo>
                <a:cubicBezTo>
                  <a:pt x="628376" y="285985"/>
                  <a:pt x="941643" y="142992"/>
                  <a:pt x="125491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276455" y="4373415"/>
            <a:ext cx="3246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Node temp =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prev.left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temp.left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=temp;</a:t>
            </a:r>
          </a:p>
        </p:txBody>
      </p:sp>
      <p:sp>
        <p:nvSpPr>
          <p:cNvPr id="45" name="Oval 44"/>
          <p:cNvSpPr/>
          <p:nvPr/>
        </p:nvSpPr>
        <p:spPr>
          <a:xfrm>
            <a:off x="7926953" y="1383655"/>
            <a:ext cx="3361935" cy="1701680"/>
          </a:xfrm>
          <a:prstGeom prst="ellipse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751524" y="2932229"/>
            <a:ext cx="161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66FF"/>
                </a:solidFill>
              </a:rPr>
              <a:t>descendLeft</a:t>
            </a:r>
            <a:r>
              <a:rPr lang="en-US" b="1" dirty="0">
                <a:solidFill>
                  <a:srgbClr val="FF66FF"/>
                </a:solidFill>
              </a:rPr>
              <a:t> routine!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>
            <a:off x="10443946" y="2949754"/>
            <a:ext cx="591138" cy="86955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9817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57178" cy="7524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Link inversion for binary tree preorder traversal</a:t>
            </a:r>
          </a:p>
        </p:txBody>
      </p:sp>
      <p:sp>
        <p:nvSpPr>
          <p:cNvPr id="6" name="Oval 5"/>
          <p:cNvSpPr/>
          <p:nvPr/>
        </p:nvSpPr>
        <p:spPr>
          <a:xfrm>
            <a:off x="5102577" y="126435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76222" y="1947333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6533" y="194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890888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917243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806265" y="3132665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43405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54488" y="43405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cxnSpLocks/>
            <a:stCxn id="9" idx="5"/>
            <a:endCxn id="13" idx="0"/>
          </p:cNvCxnSpPr>
          <p:nvPr/>
        </p:nvCxnSpPr>
        <p:spPr>
          <a:xfrm>
            <a:off x="2440121" y="3631666"/>
            <a:ext cx="636101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7" idx="5"/>
            <a:endCxn id="10" idx="0"/>
          </p:cNvCxnSpPr>
          <p:nvPr/>
        </p:nvCxnSpPr>
        <p:spPr>
          <a:xfrm>
            <a:off x="3625455" y="2361667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6" idx="5"/>
            <a:endCxn id="8" idx="1"/>
          </p:cNvCxnSpPr>
          <p:nvPr/>
        </p:nvCxnSpPr>
        <p:spPr>
          <a:xfrm>
            <a:off x="5651810" y="1678690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8" idx="5"/>
            <a:endCxn id="11" idx="0"/>
          </p:cNvCxnSpPr>
          <p:nvPr/>
        </p:nvCxnSpPr>
        <p:spPr>
          <a:xfrm>
            <a:off x="7525766" y="2361666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525766" y="398615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44211" y="400872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09788" y="295747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98332" y="436433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16777" y="438690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89198" y="525674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07643" y="527931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0576" y="5207117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49021" y="522969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44" name="Straight Arrow Connector 43"/>
          <p:cNvCxnSpPr>
            <a:cxnSpLocks/>
            <a:stCxn id="12" idx="5"/>
            <a:endCxn id="43" idx="0"/>
          </p:cNvCxnSpPr>
          <p:nvPr/>
        </p:nvCxnSpPr>
        <p:spPr>
          <a:xfrm>
            <a:off x="1387433" y="4754910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  <a:stCxn id="13" idx="5"/>
            <a:endCxn id="41" idx="0"/>
          </p:cNvCxnSpPr>
          <p:nvPr/>
        </p:nvCxnSpPr>
        <p:spPr>
          <a:xfrm>
            <a:off x="3303721" y="4754910"/>
            <a:ext cx="209945" cy="52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13" idx="3"/>
            <a:endCxn id="40" idx="0"/>
          </p:cNvCxnSpPr>
          <p:nvPr/>
        </p:nvCxnSpPr>
        <p:spPr>
          <a:xfrm flipH="1">
            <a:off x="2695221" y="4754910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endCxn id="39" idx="0"/>
          </p:cNvCxnSpPr>
          <p:nvPr/>
        </p:nvCxnSpPr>
        <p:spPr>
          <a:xfrm>
            <a:off x="4416777" y="3702755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38" idx="0"/>
          </p:cNvCxnSpPr>
          <p:nvPr/>
        </p:nvCxnSpPr>
        <p:spPr>
          <a:xfrm flipH="1">
            <a:off x="3804355" y="3631666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stCxn id="8" idx="3"/>
            <a:endCxn id="37" idx="0"/>
          </p:cNvCxnSpPr>
          <p:nvPr/>
        </p:nvCxnSpPr>
        <p:spPr>
          <a:xfrm flipH="1">
            <a:off x="6715811" y="2361666"/>
            <a:ext cx="354956" cy="595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cxnSpLocks/>
            <a:stCxn id="11" idx="3"/>
            <a:endCxn id="35" idx="0"/>
          </p:cNvCxnSpPr>
          <p:nvPr/>
        </p:nvCxnSpPr>
        <p:spPr>
          <a:xfrm flipH="1">
            <a:off x="7731789" y="3546999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  <a:stCxn id="11" idx="5"/>
            <a:endCxn id="36" idx="0"/>
          </p:cNvCxnSpPr>
          <p:nvPr/>
        </p:nvCxnSpPr>
        <p:spPr>
          <a:xfrm>
            <a:off x="8355498" y="3546999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-103442" y="3803524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76" name="Straight Arrow Connector 75"/>
          <p:cNvCxnSpPr>
            <a:cxnSpLocks/>
          </p:cNvCxnSpPr>
          <p:nvPr/>
        </p:nvCxnSpPr>
        <p:spPr>
          <a:xfrm>
            <a:off x="413024" y="4044831"/>
            <a:ext cx="622731" cy="352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-2822" y="4399374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79" name="Straight Arrow Connector 78"/>
          <p:cNvCxnSpPr>
            <a:cxnSpLocks/>
          </p:cNvCxnSpPr>
          <p:nvPr/>
        </p:nvCxnSpPr>
        <p:spPr>
          <a:xfrm>
            <a:off x="337374" y="4768706"/>
            <a:ext cx="249768" cy="438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63299" y="86249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44211" y="1491475"/>
            <a:ext cx="3392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Node temp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curr.left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temp.left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temp;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4537996" y="1029613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073275" y="1185635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while(… ? …){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01625" y="2779525"/>
            <a:ext cx="43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}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2551205" y="1389110"/>
            <a:ext cx="2483639" cy="1204943"/>
          </a:xfrm>
          <a:custGeom>
            <a:avLst/>
            <a:gdLst>
              <a:gd name="connsiteX0" fmla="*/ 553239 w 2483639"/>
              <a:gd name="connsiteY0" fmla="*/ 958979 h 1204943"/>
              <a:gd name="connsiteX1" fmla="*/ 84 w 2483639"/>
              <a:gd name="connsiteY1" fmla="*/ 1150890 h 1204943"/>
              <a:gd name="connsiteX2" fmla="*/ 587106 w 2483639"/>
              <a:gd name="connsiteY2" fmla="*/ 101023 h 1204943"/>
              <a:gd name="connsiteX3" fmla="*/ 2483639 w 2483639"/>
              <a:gd name="connsiteY3" fmla="*/ 101023 h 120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639" h="1204943">
                <a:moveTo>
                  <a:pt x="553239" y="958979"/>
                </a:moveTo>
                <a:cubicBezTo>
                  <a:pt x="273839" y="1126431"/>
                  <a:pt x="-5561" y="1293883"/>
                  <a:pt x="84" y="1150890"/>
                </a:cubicBezTo>
                <a:cubicBezTo>
                  <a:pt x="5728" y="1007897"/>
                  <a:pt x="173180" y="276001"/>
                  <a:pt x="587106" y="101023"/>
                </a:cubicBezTo>
                <a:cubicBezTo>
                  <a:pt x="1001032" y="-73955"/>
                  <a:pt x="1742335" y="13534"/>
                  <a:pt x="2483639" y="1010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/>
          <p:cNvSpPr/>
          <p:nvPr/>
        </p:nvSpPr>
        <p:spPr>
          <a:xfrm>
            <a:off x="1409792" y="2280356"/>
            <a:ext cx="1672075" cy="1497758"/>
          </a:xfrm>
          <a:custGeom>
            <a:avLst/>
            <a:gdLst>
              <a:gd name="connsiteX0" fmla="*/ 531897 w 1672075"/>
              <a:gd name="connsiteY0" fmla="*/ 1332088 h 1497758"/>
              <a:gd name="connsiteX1" fmla="*/ 23897 w 1672075"/>
              <a:gd name="connsiteY1" fmla="*/ 1444977 h 1497758"/>
              <a:gd name="connsiteX2" fmla="*/ 249675 w 1672075"/>
              <a:gd name="connsiteY2" fmla="*/ 587022 h 1497758"/>
              <a:gd name="connsiteX3" fmla="*/ 1672075 w 1672075"/>
              <a:gd name="connsiteY3" fmla="*/ 0 h 149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075" h="1497758">
                <a:moveTo>
                  <a:pt x="531897" y="1332088"/>
                </a:moveTo>
                <a:cubicBezTo>
                  <a:pt x="301415" y="1450621"/>
                  <a:pt x="70934" y="1569155"/>
                  <a:pt x="23897" y="1444977"/>
                </a:cubicBezTo>
                <a:cubicBezTo>
                  <a:pt x="-23140" y="1320799"/>
                  <a:pt x="-25021" y="827851"/>
                  <a:pt x="249675" y="587022"/>
                </a:cubicBezTo>
                <a:cubicBezTo>
                  <a:pt x="524371" y="346192"/>
                  <a:pt x="1098223" y="173096"/>
                  <a:pt x="1672075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/>
          <p:cNvSpPr/>
          <p:nvPr/>
        </p:nvSpPr>
        <p:spPr>
          <a:xfrm>
            <a:off x="619046" y="3499556"/>
            <a:ext cx="1254910" cy="1331217"/>
          </a:xfrm>
          <a:custGeom>
            <a:avLst/>
            <a:gdLst>
              <a:gd name="connsiteX0" fmla="*/ 295354 w 1254910"/>
              <a:gd name="connsiteY0" fmla="*/ 1241777 h 1331217"/>
              <a:gd name="connsiteX1" fmla="*/ 1843 w 1254910"/>
              <a:gd name="connsiteY1" fmla="*/ 1264355 h 1331217"/>
              <a:gd name="connsiteX2" fmla="*/ 419532 w 1254910"/>
              <a:gd name="connsiteY2" fmla="*/ 496711 h 1331217"/>
              <a:gd name="connsiteX3" fmla="*/ 1254910 w 1254910"/>
              <a:gd name="connsiteY3" fmla="*/ 0 h 133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4910" h="1331217">
                <a:moveTo>
                  <a:pt x="295354" y="1241777"/>
                </a:moveTo>
                <a:cubicBezTo>
                  <a:pt x="138250" y="1315155"/>
                  <a:pt x="-18853" y="1388533"/>
                  <a:pt x="1843" y="1264355"/>
                </a:cubicBezTo>
                <a:cubicBezTo>
                  <a:pt x="22539" y="1140177"/>
                  <a:pt x="210688" y="707437"/>
                  <a:pt x="419532" y="496711"/>
                </a:cubicBezTo>
                <a:cubicBezTo>
                  <a:pt x="628376" y="285985"/>
                  <a:pt x="941643" y="142992"/>
                  <a:pt x="125491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276455" y="4373415"/>
            <a:ext cx="3246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Node temp =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prev.left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temp.left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=temp;</a:t>
            </a:r>
          </a:p>
        </p:txBody>
      </p:sp>
      <p:sp>
        <p:nvSpPr>
          <p:cNvPr id="45" name="Oval 44"/>
          <p:cNvSpPr/>
          <p:nvPr/>
        </p:nvSpPr>
        <p:spPr>
          <a:xfrm>
            <a:off x="7926953" y="1383655"/>
            <a:ext cx="3361935" cy="1701680"/>
          </a:xfrm>
          <a:prstGeom prst="ellipse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751524" y="2932229"/>
            <a:ext cx="161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66FF"/>
                </a:solidFill>
              </a:rPr>
              <a:t>descendLeft</a:t>
            </a:r>
            <a:r>
              <a:rPr lang="en-US" b="1" dirty="0">
                <a:solidFill>
                  <a:srgbClr val="FF66FF"/>
                </a:solidFill>
              </a:rPr>
              <a:t> routine!</a:t>
            </a:r>
          </a:p>
        </p:txBody>
      </p:sp>
      <p:sp>
        <p:nvSpPr>
          <p:cNvPr id="15" name="Oval 14"/>
          <p:cNvSpPr/>
          <p:nvPr/>
        </p:nvSpPr>
        <p:spPr>
          <a:xfrm>
            <a:off x="4913488" y="4086456"/>
            <a:ext cx="3536244" cy="2133721"/>
          </a:xfrm>
          <a:prstGeom prst="ellipse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cxnSpLocks/>
          </p:cNvCxnSpPr>
          <p:nvPr/>
        </p:nvCxnSpPr>
        <p:spPr>
          <a:xfrm>
            <a:off x="10443946" y="2949754"/>
            <a:ext cx="591138" cy="86955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H="1" flipV="1">
            <a:off x="5879824" y="3546999"/>
            <a:ext cx="545826" cy="533717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799974" y="2825238"/>
            <a:ext cx="1962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ascendFromLeft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 routine!</a:t>
            </a:r>
          </a:p>
        </p:txBody>
      </p:sp>
    </p:spTree>
    <p:extLst>
      <p:ext uri="{BB962C8B-B14F-4D97-AF65-F5344CB8AC3E}">
        <p14:creationId xmlns:p14="http://schemas.microsoft.com/office/powerpoint/2010/main" val="16380643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57178" cy="7524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Link inversion for binary tree preorder traversal</a:t>
            </a:r>
          </a:p>
        </p:txBody>
      </p:sp>
      <p:sp>
        <p:nvSpPr>
          <p:cNvPr id="6" name="Oval 5"/>
          <p:cNvSpPr/>
          <p:nvPr/>
        </p:nvSpPr>
        <p:spPr>
          <a:xfrm>
            <a:off x="5102577" y="126435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76222" y="1947333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6533" y="194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890888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917243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806265" y="3132665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43405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54488" y="43405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cxnSpLocks/>
            <a:stCxn id="9" idx="5"/>
            <a:endCxn id="13" idx="0"/>
          </p:cNvCxnSpPr>
          <p:nvPr/>
        </p:nvCxnSpPr>
        <p:spPr>
          <a:xfrm>
            <a:off x="2440121" y="3631666"/>
            <a:ext cx="636101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7" idx="5"/>
            <a:endCxn id="10" idx="0"/>
          </p:cNvCxnSpPr>
          <p:nvPr/>
        </p:nvCxnSpPr>
        <p:spPr>
          <a:xfrm>
            <a:off x="3625455" y="2361667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6" idx="5"/>
            <a:endCxn id="8" idx="1"/>
          </p:cNvCxnSpPr>
          <p:nvPr/>
        </p:nvCxnSpPr>
        <p:spPr>
          <a:xfrm>
            <a:off x="5651810" y="1678690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8" idx="5"/>
            <a:endCxn id="11" idx="0"/>
          </p:cNvCxnSpPr>
          <p:nvPr/>
        </p:nvCxnSpPr>
        <p:spPr>
          <a:xfrm>
            <a:off x="7525766" y="2361666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525766" y="398615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44211" y="400872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58987" y="300990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98332" y="436433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16777" y="438690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89198" y="525674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07643" y="527931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0576" y="5207117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49021" y="522969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44" name="Straight Arrow Connector 43"/>
          <p:cNvCxnSpPr>
            <a:cxnSpLocks/>
            <a:stCxn id="12" idx="5"/>
            <a:endCxn id="43" idx="0"/>
          </p:cNvCxnSpPr>
          <p:nvPr/>
        </p:nvCxnSpPr>
        <p:spPr>
          <a:xfrm>
            <a:off x="1387433" y="4754910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  <a:stCxn id="13" idx="5"/>
            <a:endCxn id="41" idx="0"/>
          </p:cNvCxnSpPr>
          <p:nvPr/>
        </p:nvCxnSpPr>
        <p:spPr>
          <a:xfrm>
            <a:off x="3303721" y="4754910"/>
            <a:ext cx="209945" cy="52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13" idx="3"/>
            <a:endCxn id="40" idx="0"/>
          </p:cNvCxnSpPr>
          <p:nvPr/>
        </p:nvCxnSpPr>
        <p:spPr>
          <a:xfrm flipH="1">
            <a:off x="2695221" y="4754910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endCxn id="39" idx="0"/>
          </p:cNvCxnSpPr>
          <p:nvPr/>
        </p:nvCxnSpPr>
        <p:spPr>
          <a:xfrm>
            <a:off x="4416777" y="3702755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38" idx="0"/>
          </p:cNvCxnSpPr>
          <p:nvPr/>
        </p:nvCxnSpPr>
        <p:spPr>
          <a:xfrm flipH="1">
            <a:off x="3804355" y="3631666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stCxn id="8" idx="3"/>
            <a:endCxn id="37" idx="0"/>
          </p:cNvCxnSpPr>
          <p:nvPr/>
        </p:nvCxnSpPr>
        <p:spPr>
          <a:xfrm flipH="1">
            <a:off x="6665010" y="2361666"/>
            <a:ext cx="405757" cy="648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cxnSpLocks/>
            <a:stCxn id="11" idx="3"/>
            <a:endCxn id="35" idx="0"/>
          </p:cNvCxnSpPr>
          <p:nvPr/>
        </p:nvCxnSpPr>
        <p:spPr>
          <a:xfrm flipH="1">
            <a:off x="7731789" y="3546999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  <a:stCxn id="11" idx="5"/>
            <a:endCxn id="36" idx="0"/>
          </p:cNvCxnSpPr>
          <p:nvPr/>
        </p:nvCxnSpPr>
        <p:spPr>
          <a:xfrm>
            <a:off x="8355498" y="3546999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-103442" y="3803524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76" name="Straight Arrow Connector 75"/>
          <p:cNvCxnSpPr>
            <a:cxnSpLocks/>
          </p:cNvCxnSpPr>
          <p:nvPr/>
        </p:nvCxnSpPr>
        <p:spPr>
          <a:xfrm>
            <a:off x="413024" y="4044831"/>
            <a:ext cx="622731" cy="352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-2822" y="4399374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79" name="Straight Arrow Connector 78"/>
          <p:cNvCxnSpPr>
            <a:cxnSpLocks/>
          </p:cNvCxnSpPr>
          <p:nvPr/>
        </p:nvCxnSpPr>
        <p:spPr>
          <a:xfrm>
            <a:off x="337374" y="4768706"/>
            <a:ext cx="249768" cy="438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63299" y="86249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44211" y="1491475"/>
            <a:ext cx="3392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Node temp = </a:t>
            </a:r>
            <a:r>
              <a:rPr lang="en-US" sz="2200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curr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curr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sz="2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curr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.left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temp.left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sz="2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prev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prev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temp;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4537996" y="1029613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073275" y="1185635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while(… ? …){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01625" y="2779525"/>
            <a:ext cx="43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}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2551205" y="1389110"/>
            <a:ext cx="2483639" cy="1204943"/>
          </a:xfrm>
          <a:custGeom>
            <a:avLst/>
            <a:gdLst>
              <a:gd name="connsiteX0" fmla="*/ 553239 w 2483639"/>
              <a:gd name="connsiteY0" fmla="*/ 958979 h 1204943"/>
              <a:gd name="connsiteX1" fmla="*/ 84 w 2483639"/>
              <a:gd name="connsiteY1" fmla="*/ 1150890 h 1204943"/>
              <a:gd name="connsiteX2" fmla="*/ 587106 w 2483639"/>
              <a:gd name="connsiteY2" fmla="*/ 101023 h 1204943"/>
              <a:gd name="connsiteX3" fmla="*/ 2483639 w 2483639"/>
              <a:gd name="connsiteY3" fmla="*/ 101023 h 120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639" h="1204943">
                <a:moveTo>
                  <a:pt x="553239" y="958979"/>
                </a:moveTo>
                <a:cubicBezTo>
                  <a:pt x="273839" y="1126431"/>
                  <a:pt x="-5561" y="1293883"/>
                  <a:pt x="84" y="1150890"/>
                </a:cubicBezTo>
                <a:cubicBezTo>
                  <a:pt x="5728" y="1007897"/>
                  <a:pt x="173180" y="276001"/>
                  <a:pt x="587106" y="101023"/>
                </a:cubicBezTo>
                <a:cubicBezTo>
                  <a:pt x="1001032" y="-73955"/>
                  <a:pt x="1742335" y="13534"/>
                  <a:pt x="2483639" y="1010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/>
          <p:cNvSpPr/>
          <p:nvPr/>
        </p:nvSpPr>
        <p:spPr>
          <a:xfrm>
            <a:off x="1409792" y="2280356"/>
            <a:ext cx="1672075" cy="1497758"/>
          </a:xfrm>
          <a:custGeom>
            <a:avLst/>
            <a:gdLst>
              <a:gd name="connsiteX0" fmla="*/ 531897 w 1672075"/>
              <a:gd name="connsiteY0" fmla="*/ 1332088 h 1497758"/>
              <a:gd name="connsiteX1" fmla="*/ 23897 w 1672075"/>
              <a:gd name="connsiteY1" fmla="*/ 1444977 h 1497758"/>
              <a:gd name="connsiteX2" fmla="*/ 249675 w 1672075"/>
              <a:gd name="connsiteY2" fmla="*/ 587022 h 1497758"/>
              <a:gd name="connsiteX3" fmla="*/ 1672075 w 1672075"/>
              <a:gd name="connsiteY3" fmla="*/ 0 h 149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075" h="1497758">
                <a:moveTo>
                  <a:pt x="531897" y="1332088"/>
                </a:moveTo>
                <a:cubicBezTo>
                  <a:pt x="301415" y="1450621"/>
                  <a:pt x="70934" y="1569155"/>
                  <a:pt x="23897" y="1444977"/>
                </a:cubicBezTo>
                <a:cubicBezTo>
                  <a:pt x="-23140" y="1320799"/>
                  <a:pt x="-25021" y="827851"/>
                  <a:pt x="249675" y="587022"/>
                </a:cubicBezTo>
                <a:cubicBezTo>
                  <a:pt x="524371" y="346192"/>
                  <a:pt x="1098223" y="173096"/>
                  <a:pt x="1672075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/>
          <p:cNvSpPr/>
          <p:nvPr/>
        </p:nvSpPr>
        <p:spPr>
          <a:xfrm>
            <a:off x="619046" y="3499556"/>
            <a:ext cx="1254910" cy="1331217"/>
          </a:xfrm>
          <a:custGeom>
            <a:avLst/>
            <a:gdLst>
              <a:gd name="connsiteX0" fmla="*/ 295354 w 1254910"/>
              <a:gd name="connsiteY0" fmla="*/ 1241777 h 1331217"/>
              <a:gd name="connsiteX1" fmla="*/ 1843 w 1254910"/>
              <a:gd name="connsiteY1" fmla="*/ 1264355 h 1331217"/>
              <a:gd name="connsiteX2" fmla="*/ 419532 w 1254910"/>
              <a:gd name="connsiteY2" fmla="*/ 496711 h 1331217"/>
              <a:gd name="connsiteX3" fmla="*/ 1254910 w 1254910"/>
              <a:gd name="connsiteY3" fmla="*/ 0 h 133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4910" h="1331217">
                <a:moveTo>
                  <a:pt x="295354" y="1241777"/>
                </a:moveTo>
                <a:cubicBezTo>
                  <a:pt x="138250" y="1315155"/>
                  <a:pt x="-18853" y="1388533"/>
                  <a:pt x="1843" y="1264355"/>
                </a:cubicBezTo>
                <a:cubicBezTo>
                  <a:pt x="22539" y="1140177"/>
                  <a:pt x="210688" y="707437"/>
                  <a:pt x="419532" y="496711"/>
                </a:cubicBezTo>
                <a:cubicBezTo>
                  <a:pt x="628376" y="285985"/>
                  <a:pt x="941643" y="142992"/>
                  <a:pt x="125491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276455" y="4373415"/>
            <a:ext cx="3246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Node temp = </a:t>
            </a:r>
            <a:r>
              <a:rPr lang="en-US" sz="2400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prev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prev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prev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.left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temp.left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curr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curr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=temp;</a:t>
            </a:r>
          </a:p>
        </p:txBody>
      </p:sp>
      <p:sp>
        <p:nvSpPr>
          <p:cNvPr id="45" name="Oval 44"/>
          <p:cNvSpPr/>
          <p:nvPr/>
        </p:nvSpPr>
        <p:spPr>
          <a:xfrm>
            <a:off x="7926953" y="1383655"/>
            <a:ext cx="3361935" cy="1701680"/>
          </a:xfrm>
          <a:prstGeom prst="ellipse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751524" y="2932229"/>
            <a:ext cx="161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66FF"/>
                </a:solidFill>
              </a:rPr>
              <a:t>descendLeft</a:t>
            </a:r>
            <a:r>
              <a:rPr lang="en-US" b="1" dirty="0">
                <a:solidFill>
                  <a:srgbClr val="FF66FF"/>
                </a:solidFill>
              </a:rPr>
              <a:t> routine!</a:t>
            </a:r>
          </a:p>
        </p:txBody>
      </p:sp>
      <p:sp>
        <p:nvSpPr>
          <p:cNvPr id="47" name="Oval 46"/>
          <p:cNvSpPr/>
          <p:nvPr/>
        </p:nvSpPr>
        <p:spPr>
          <a:xfrm>
            <a:off x="4913488" y="4086456"/>
            <a:ext cx="3536244" cy="2133721"/>
          </a:xfrm>
          <a:prstGeom prst="ellipse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cxnSpLocks/>
          </p:cNvCxnSpPr>
          <p:nvPr/>
        </p:nvCxnSpPr>
        <p:spPr>
          <a:xfrm flipH="1" flipV="1">
            <a:off x="5879824" y="3546999"/>
            <a:ext cx="545826" cy="533717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799974" y="2825238"/>
            <a:ext cx="1962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ascendFromLeft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 routine!</a:t>
            </a:r>
          </a:p>
        </p:txBody>
      </p:sp>
    </p:spTree>
    <p:extLst>
      <p:ext uri="{BB962C8B-B14F-4D97-AF65-F5344CB8AC3E}">
        <p14:creationId xmlns:p14="http://schemas.microsoft.com/office/powerpoint/2010/main" val="41993871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57178" cy="7524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Link inversion for binary tree preorder traversal</a:t>
            </a:r>
          </a:p>
        </p:txBody>
      </p:sp>
      <p:sp>
        <p:nvSpPr>
          <p:cNvPr id="6" name="Oval 5"/>
          <p:cNvSpPr/>
          <p:nvPr/>
        </p:nvSpPr>
        <p:spPr>
          <a:xfrm>
            <a:off x="5102577" y="126435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76222" y="1947333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6533" y="194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890888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917243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806265" y="3132665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43405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54488" y="43405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cxnSpLocks/>
            <a:stCxn id="9" idx="5"/>
            <a:endCxn id="13" idx="0"/>
          </p:cNvCxnSpPr>
          <p:nvPr/>
        </p:nvCxnSpPr>
        <p:spPr>
          <a:xfrm>
            <a:off x="2440121" y="3631666"/>
            <a:ext cx="636101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7" idx="5"/>
            <a:endCxn id="10" idx="0"/>
          </p:cNvCxnSpPr>
          <p:nvPr/>
        </p:nvCxnSpPr>
        <p:spPr>
          <a:xfrm>
            <a:off x="3625455" y="2361667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6" idx="5"/>
            <a:endCxn id="8" idx="1"/>
          </p:cNvCxnSpPr>
          <p:nvPr/>
        </p:nvCxnSpPr>
        <p:spPr>
          <a:xfrm>
            <a:off x="5651810" y="1678690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8" idx="5"/>
            <a:endCxn id="11" idx="0"/>
          </p:cNvCxnSpPr>
          <p:nvPr/>
        </p:nvCxnSpPr>
        <p:spPr>
          <a:xfrm>
            <a:off x="7525766" y="2361666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525766" y="398615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44211" y="400872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00206" y="307558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98332" y="436433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16777" y="438690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89198" y="525674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07643" y="527931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0576" y="5207117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49021" y="522969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44" name="Straight Arrow Connector 43"/>
          <p:cNvCxnSpPr>
            <a:cxnSpLocks/>
            <a:stCxn id="12" idx="5"/>
            <a:endCxn id="43" idx="0"/>
          </p:cNvCxnSpPr>
          <p:nvPr/>
        </p:nvCxnSpPr>
        <p:spPr>
          <a:xfrm>
            <a:off x="1387433" y="4754910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  <a:stCxn id="13" idx="5"/>
            <a:endCxn id="41" idx="0"/>
          </p:cNvCxnSpPr>
          <p:nvPr/>
        </p:nvCxnSpPr>
        <p:spPr>
          <a:xfrm>
            <a:off x="3303721" y="4754910"/>
            <a:ext cx="209945" cy="52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13" idx="3"/>
            <a:endCxn id="40" idx="0"/>
          </p:cNvCxnSpPr>
          <p:nvPr/>
        </p:nvCxnSpPr>
        <p:spPr>
          <a:xfrm flipH="1">
            <a:off x="2695221" y="4754910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endCxn id="39" idx="0"/>
          </p:cNvCxnSpPr>
          <p:nvPr/>
        </p:nvCxnSpPr>
        <p:spPr>
          <a:xfrm>
            <a:off x="4416777" y="3702755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38" idx="0"/>
          </p:cNvCxnSpPr>
          <p:nvPr/>
        </p:nvCxnSpPr>
        <p:spPr>
          <a:xfrm flipH="1">
            <a:off x="3804355" y="3631666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stCxn id="8" idx="3"/>
            <a:endCxn id="37" idx="0"/>
          </p:cNvCxnSpPr>
          <p:nvPr/>
        </p:nvCxnSpPr>
        <p:spPr>
          <a:xfrm flipH="1">
            <a:off x="6606229" y="2361666"/>
            <a:ext cx="464538" cy="713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cxnSpLocks/>
            <a:stCxn id="11" idx="3"/>
            <a:endCxn id="35" idx="0"/>
          </p:cNvCxnSpPr>
          <p:nvPr/>
        </p:nvCxnSpPr>
        <p:spPr>
          <a:xfrm flipH="1">
            <a:off x="7731789" y="3546999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  <a:stCxn id="11" idx="5"/>
            <a:endCxn id="36" idx="0"/>
          </p:cNvCxnSpPr>
          <p:nvPr/>
        </p:nvCxnSpPr>
        <p:spPr>
          <a:xfrm>
            <a:off x="8355498" y="3546999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-103442" y="3803524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76" name="Straight Arrow Connector 75"/>
          <p:cNvCxnSpPr>
            <a:cxnSpLocks/>
          </p:cNvCxnSpPr>
          <p:nvPr/>
        </p:nvCxnSpPr>
        <p:spPr>
          <a:xfrm>
            <a:off x="413024" y="4044831"/>
            <a:ext cx="622731" cy="352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-2822" y="4399374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79" name="Straight Arrow Connector 78"/>
          <p:cNvCxnSpPr>
            <a:cxnSpLocks/>
          </p:cNvCxnSpPr>
          <p:nvPr/>
        </p:nvCxnSpPr>
        <p:spPr>
          <a:xfrm>
            <a:off x="337374" y="4768706"/>
            <a:ext cx="249768" cy="438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63299" y="86249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44211" y="1491475"/>
            <a:ext cx="3392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Node temp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curr.left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temp.left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temp;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4537996" y="1029613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073275" y="1185635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while(… ? …){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01625" y="2779525"/>
            <a:ext cx="43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}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2551205" y="1389110"/>
            <a:ext cx="2483639" cy="1204943"/>
          </a:xfrm>
          <a:custGeom>
            <a:avLst/>
            <a:gdLst>
              <a:gd name="connsiteX0" fmla="*/ 553239 w 2483639"/>
              <a:gd name="connsiteY0" fmla="*/ 958979 h 1204943"/>
              <a:gd name="connsiteX1" fmla="*/ 84 w 2483639"/>
              <a:gd name="connsiteY1" fmla="*/ 1150890 h 1204943"/>
              <a:gd name="connsiteX2" fmla="*/ 587106 w 2483639"/>
              <a:gd name="connsiteY2" fmla="*/ 101023 h 1204943"/>
              <a:gd name="connsiteX3" fmla="*/ 2483639 w 2483639"/>
              <a:gd name="connsiteY3" fmla="*/ 101023 h 120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639" h="1204943">
                <a:moveTo>
                  <a:pt x="553239" y="958979"/>
                </a:moveTo>
                <a:cubicBezTo>
                  <a:pt x="273839" y="1126431"/>
                  <a:pt x="-5561" y="1293883"/>
                  <a:pt x="84" y="1150890"/>
                </a:cubicBezTo>
                <a:cubicBezTo>
                  <a:pt x="5728" y="1007897"/>
                  <a:pt x="173180" y="276001"/>
                  <a:pt x="587106" y="101023"/>
                </a:cubicBezTo>
                <a:cubicBezTo>
                  <a:pt x="1001032" y="-73955"/>
                  <a:pt x="1742335" y="13534"/>
                  <a:pt x="2483639" y="1010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/>
          <p:cNvSpPr/>
          <p:nvPr/>
        </p:nvSpPr>
        <p:spPr>
          <a:xfrm>
            <a:off x="1409792" y="2280356"/>
            <a:ext cx="1672075" cy="1497758"/>
          </a:xfrm>
          <a:custGeom>
            <a:avLst/>
            <a:gdLst>
              <a:gd name="connsiteX0" fmla="*/ 531897 w 1672075"/>
              <a:gd name="connsiteY0" fmla="*/ 1332088 h 1497758"/>
              <a:gd name="connsiteX1" fmla="*/ 23897 w 1672075"/>
              <a:gd name="connsiteY1" fmla="*/ 1444977 h 1497758"/>
              <a:gd name="connsiteX2" fmla="*/ 249675 w 1672075"/>
              <a:gd name="connsiteY2" fmla="*/ 587022 h 1497758"/>
              <a:gd name="connsiteX3" fmla="*/ 1672075 w 1672075"/>
              <a:gd name="connsiteY3" fmla="*/ 0 h 149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075" h="1497758">
                <a:moveTo>
                  <a:pt x="531897" y="1332088"/>
                </a:moveTo>
                <a:cubicBezTo>
                  <a:pt x="301415" y="1450621"/>
                  <a:pt x="70934" y="1569155"/>
                  <a:pt x="23897" y="1444977"/>
                </a:cubicBezTo>
                <a:cubicBezTo>
                  <a:pt x="-23140" y="1320799"/>
                  <a:pt x="-25021" y="827851"/>
                  <a:pt x="249675" y="587022"/>
                </a:cubicBezTo>
                <a:cubicBezTo>
                  <a:pt x="524371" y="346192"/>
                  <a:pt x="1098223" y="173096"/>
                  <a:pt x="1672075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/>
          <p:cNvSpPr/>
          <p:nvPr/>
        </p:nvSpPr>
        <p:spPr>
          <a:xfrm>
            <a:off x="619046" y="3499556"/>
            <a:ext cx="1254910" cy="1331217"/>
          </a:xfrm>
          <a:custGeom>
            <a:avLst/>
            <a:gdLst>
              <a:gd name="connsiteX0" fmla="*/ 295354 w 1254910"/>
              <a:gd name="connsiteY0" fmla="*/ 1241777 h 1331217"/>
              <a:gd name="connsiteX1" fmla="*/ 1843 w 1254910"/>
              <a:gd name="connsiteY1" fmla="*/ 1264355 h 1331217"/>
              <a:gd name="connsiteX2" fmla="*/ 419532 w 1254910"/>
              <a:gd name="connsiteY2" fmla="*/ 496711 h 1331217"/>
              <a:gd name="connsiteX3" fmla="*/ 1254910 w 1254910"/>
              <a:gd name="connsiteY3" fmla="*/ 0 h 133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4910" h="1331217">
                <a:moveTo>
                  <a:pt x="295354" y="1241777"/>
                </a:moveTo>
                <a:cubicBezTo>
                  <a:pt x="138250" y="1315155"/>
                  <a:pt x="-18853" y="1388533"/>
                  <a:pt x="1843" y="1264355"/>
                </a:cubicBezTo>
                <a:cubicBezTo>
                  <a:pt x="22539" y="1140177"/>
                  <a:pt x="210688" y="707437"/>
                  <a:pt x="419532" y="496711"/>
                </a:cubicBezTo>
                <a:cubicBezTo>
                  <a:pt x="628376" y="285985"/>
                  <a:pt x="941643" y="142992"/>
                  <a:pt x="125491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249333" y="4273684"/>
            <a:ext cx="32466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Node temp =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prev.left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temp.left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=temp;</a:t>
            </a:r>
            <a:b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</a:br>
            <a:endParaRPr lang="en-US" sz="24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b="1" i="1" dirty="0">
                <a:solidFill>
                  <a:schemeClr val="accent1"/>
                </a:solidFill>
              </a:rPr>
              <a:t>Did you notice a small issue, perhaps?</a:t>
            </a:r>
          </a:p>
          <a:p>
            <a:endParaRPr lang="en-US" sz="24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7926953" y="1383655"/>
            <a:ext cx="3361935" cy="1701680"/>
          </a:xfrm>
          <a:prstGeom prst="ellipse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751524" y="2932229"/>
            <a:ext cx="161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66FF"/>
                </a:solidFill>
              </a:rPr>
              <a:t>descendLeft</a:t>
            </a:r>
            <a:r>
              <a:rPr lang="en-US" b="1" dirty="0">
                <a:solidFill>
                  <a:srgbClr val="FF66FF"/>
                </a:solidFill>
              </a:rPr>
              <a:t> routine!</a:t>
            </a:r>
          </a:p>
        </p:txBody>
      </p:sp>
      <p:sp>
        <p:nvSpPr>
          <p:cNvPr id="15" name="Oval 14"/>
          <p:cNvSpPr/>
          <p:nvPr/>
        </p:nvSpPr>
        <p:spPr>
          <a:xfrm>
            <a:off x="4913488" y="4086456"/>
            <a:ext cx="3536244" cy="2133721"/>
          </a:xfrm>
          <a:prstGeom prst="ellipse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cxnSpLocks/>
          </p:cNvCxnSpPr>
          <p:nvPr/>
        </p:nvCxnSpPr>
        <p:spPr>
          <a:xfrm>
            <a:off x="10443946" y="2949754"/>
            <a:ext cx="591138" cy="86955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H="1" flipV="1">
            <a:off x="5879824" y="3546999"/>
            <a:ext cx="545826" cy="533717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799974" y="2825238"/>
            <a:ext cx="1962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ascendFromLeft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 routine!</a:t>
            </a:r>
          </a:p>
        </p:txBody>
      </p:sp>
      <p:pic>
        <p:nvPicPr>
          <p:cNvPr id="21" name="Picture 20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79371DDF-E822-4EFC-A7FE-FEEF64CFC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182" y="5718410"/>
            <a:ext cx="1329662" cy="91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094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57178" cy="7524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Link inversion for binary tree preorder traversal</a:t>
            </a:r>
          </a:p>
        </p:txBody>
      </p:sp>
      <p:sp>
        <p:nvSpPr>
          <p:cNvPr id="6" name="Oval 5"/>
          <p:cNvSpPr/>
          <p:nvPr/>
        </p:nvSpPr>
        <p:spPr>
          <a:xfrm>
            <a:off x="5102577" y="126435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76222" y="1947333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6533" y="194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890888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917243" y="3217332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806265" y="3132665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838200" y="4340576"/>
                <a:ext cx="643467" cy="485423"/>
              </a:xfrm>
              <a:prstGeom prst="ellipse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40576"/>
                <a:ext cx="643467" cy="48542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/>
              <p:cNvSpPr/>
              <p:nvPr/>
            </p:nvSpPr>
            <p:spPr>
              <a:xfrm>
                <a:off x="2754488" y="4340576"/>
                <a:ext cx="643467" cy="485423"/>
              </a:xfrm>
              <a:prstGeom prst="ellipse">
                <a:avLst/>
              </a:prstGeom>
              <a:gradFill flip="none" rotWithShape="1">
                <a:gsLst>
                  <a:gs pos="0">
                    <a:srgbClr val="00B0F0">
                      <a:tint val="66000"/>
                      <a:satMod val="160000"/>
                    </a:srgbClr>
                  </a:gs>
                  <a:gs pos="50000">
                    <a:srgbClr val="00B0F0">
                      <a:tint val="44500"/>
                      <a:satMod val="160000"/>
                    </a:srgbClr>
                  </a:gs>
                  <a:gs pos="100000">
                    <a:srgbClr val="00B0F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88" y="4340576"/>
                <a:ext cx="643467" cy="4854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>
            <a:cxnSpLocks/>
            <a:stCxn id="9" idx="5"/>
            <a:endCxn id="13" idx="0"/>
          </p:cNvCxnSpPr>
          <p:nvPr/>
        </p:nvCxnSpPr>
        <p:spPr>
          <a:xfrm>
            <a:off x="2440121" y="3631666"/>
            <a:ext cx="636101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7" idx="5"/>
            <a:endCxn id="10" idx="0"/>
          </p:cNvCxnSpPr>
          <p:nvPr/>
        </p:nvCxnSpPr>
        <p:spPr>
          <a:xfrm>
            <a:off x="3625455" y="2361667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6" idx="5"/>
            <a:endCxn id="8" idx="1"/>
          </p:cNvCxnSpPr>
          <p:nvPr/>
        </p:nvCxnSpPr>
        <p:spPr>
          <a:xfrm>
            <a:off x="5651810" y="1678690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8" idx="5"/>
            <a:endCxn id="11" idx="0"/>
          </p:cNvCxnSpPr>
          <p:nvPr/>
        </p:nvCxnSpPr>
        <p:spPr>
          <a:xfrm>
            <a:off x="7525766" y="2361666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525766" y="398615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44211" y="400872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14984" y="305864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98332" y="436433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16777" y="438690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89198" y="525674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07643" y="527931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0576" y="5207117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49021" y="522969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44" name="Straight Arrow Connector 43"/>
          <p:cNvCxnSpPr>
            <a:cxnSpLocks/>
            <a:stCxn id="12" idx="5"/>
            <a:endCxn id="43" idx="0"/>
          </p:cNvCxnSpPr>
          <p:nvPr/>
        </p:nvCxnSpPr>
        <p:spPr>
          <a:xfrm>
            <a:off x="1387433" y="4754910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  <a:stCxn id="13" idx="5"/>
            <a:endCxn id="41" idx="0"/>
          </p:cNvCxnSpPr>
          <p:nvPr/>
        </p:nvCxnSpPr>
        <p:spPr>
          <a:xfrm>
            <a:off x="3303721" y="4754910"/>
            <a:ext cx="209945" cy="52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13" idx="3"/>
            <a:endCxn id="40" idx="0"/>
          </p:cNvCxnSpPr>
          <p:nvPr/>
        </p:nvCxnSpPr>
        <p:spPr>
          <a:xfrm flipH="1">
            <a:off x="2695221" y="4754910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endCxn id="39" idx="0"/>
          </p:cNvCxnSpPr>
          <p:nvPr/>
        </p:nvCxnSpPr>
        <p:spPr>
          <a:xfrm>
            <a:off x="4416777" y="3702755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38" idx="0"/>
          </p:cNvCxnSpPr>
          <p:nvPr/>
        </p:nvCxnSpPr>
        <p:spPr>
          <a:xfrm flipH="1">
            <a:off x="3804355" y="3631666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stCxn id="8" idx="3"/>
            <a:endCxn id="37" idx="0"/>
          </p:cNvCxnSpPr>
          <p:nvPr/>
        </p:nvCxnSpPr>
        <p:spPr>
          <a:xfrm flipH="1">
            <a:off x="6521007" y="2361666"/>
            <a:ext cx="549760" cy="696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cxnSpLocks/>
            <a:stCxn id="11" idx="3"/>
            <a:endCxn id="35" idx="0"/>
          </p:cNvCxnSpPr>
          <p:nvPr/>
        </p:nvCxnSpPr>
        <p:spPr>
          <a:xfrm flipH="1">
            <a:off x="7731789" y="3546999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  <a:stCxn id="11" idx="5"/>
            <a:endCxn id="36" idx="0"/>
          </p:cNvCxnSpPr>
          <p:nvPr/>
        </p:nvCxnSpPr>
        <p:spPr>
          <a:xfrm>
            <a:off x="8355498" y="3546999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-103442" y="3803524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76" name="Straight Arrow Connector 75"/>
          <p:cNvCxnSpPr>
            <a:cxnSpLocks/>
          </p:cNvCxnSpPr>
          <p:nvPr/>
        </p:nvCxnSpPr>
        <p:spPr>
          <a:xfrm>
            <a:off x="413024" y="4044831"/>
            <a:ext cx="622731" cy="352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-2822" y="4399374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79" name="Straight Arrow Connector 78"/>
          <p:cNvCxnSpPr>
            <a:cxnSpLocks/>
          </p:cNvCxnSpPr>
          <p:nvPr/>
        </p:nvCxnSpPr>
        <p:spPr>
          <a:xfrm>
            <a:off x="337374" y="4768706"/>
            <a:ext cx="249768" cy="438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63299" y="86249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44211" y="1491475"/>
            <a:ext cx="3392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Node temp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curr.left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temp.left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sz="2200" dirty="0">
                <a:solidFill>
                  <a:srgbClr val="FF66FF"/>
                </a:solidFill>
                <a:latin typeface="Consolas" panose="020B0609020204030204" pitchFamily="49" charset="0"/>
              </a:rPr>
              <a:t> = temp;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4537996" y="1029613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073275" y="1185635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while(… ? …){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01625" y="2779525"/>
            <a:ext cx="43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}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2551205" y="1389110"/>
            <a:ext cx="2483639" cy="1204943"/>
          </a:xfrm>
          <a:custGeom>
            <a:avLst/>
            <a:gdLst>
              <a:gd name="connsiteX0" fmla="*/ 553239 w 2483639"/>
              <a:gd name="connsiteY0" fmla="*/ 958979 h 1204943"/>
              <a:gd name="connsiteX1" fmla="*/ 84 w 2483639"/>
              <a:gd name="connsiteY1" fmla="*/ 1150890 h 1204943"/>
              <a:gd name="connsiteX2" fmla="*/ 587106 w 2483639"/>
              <a:gd name="connsiteY2" fmla="*/ 101023 h 1204943"/>
              <a:gd name="connsiteX3" fmla="*/ 2483639 w 2483639"/>
              <a:gd name="connsiteY3" fmla="*/ 101023 h 120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639" h="1204943">
                <a:moveTo>
                  <a:pt x="553239" y="958979"/>
                </a:moveTo>
                <a:cubicBezTo>
                  <a:pt x="273839" y="1126431"/>
                  <a:pt x="-5561" y="1293883"/>
                  <a:pt x="84" y="1150890"/>
                </a:cubicBezTo>
                <a:cubicBezTo>
                  <a:pt x="5728" y="1007897"/>
                  <a:pt x="173180" y="276001"/>
                  <a:pt x="587106" y="101023"/>
                </a:cubicBezTo>
                <a:cubicBezTo>
                  <a:pt x="1001032" y="-73955"/>
                  <a:pt x="1742335" y="13534"/>
                  <a:pt x="2483639" y="1010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/>
          <p:cNvSpPr/>
          <p:nvPr/>
        </p:nvSpPr>
        <p:spPr>
          <a:xfrm>
            <a:off x="1409792" y="2280356"/>
            <a:ext cx="1672075" cy="1497758"/>
          </a:xfrm>
          <a:custGeom>
            <a:avLst/>
            <a:gdLst>
              <a:gd name="connsiteX0" fmla="*/ 531897 w 1672075"/>
              <a:gd name="connsiteY0" fmla="*/ 1332088 h 1497758"/>
              <a:gd name="connsiteX1" fmla="*/ 23897 w 1672075"/>
              <a:gd name="connsiteY1" fmla="*/ 1444977 h 1497758"/>
              <a:gd name="connsiteX2" fmla="*/ 249675 w 1672075"/>
              <a:gd name="connsiteY2" fmla="*/ 587022 h 1497758"/>
              <a:gd name="connsiteX3" fmla="*/ 1672075 w 1672075"/>
              <a:gd name="connsiteY3" fmla="*/ 0 h 149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075" h="1497758">
                <a:moveTo>
                  <a:pt x="531897" y="1332088"/>
                </a:moveTo>
                <a:cubicBezTo>
                  <a:pt x="301415" y="1450621"/>
                  <a:pt x="70934" y="1569155"/>
                  <a:pt x="23897" y="1444977"/>
                </a:cubicBezTo>
                <a:cubicBezTo>
                  <a:pt x="-23140" y="1320799"/>
                  <a:pt x="-25021" y="827851"/>
                  <a:pt x="249675" y="587022"/>
                </a:cubicBezTo>
                <a:cubicBezTo>
                  <a:pt x="524371" y="346192"/>
                  <a:pt x="1098223" y="173096"/>
                  <a:pt x="1672075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/>
          <p:cNvSpPr/>
          <p:nvPr/>
        </p:nvSpPr>
        <p:spPr>
          <a:xfrm>
            <a:off x="619046" y="3499556"/>
            <a:ext cx="1254910" cy="1331217"/>
          </a:xfrm>
          <a:custGeom>
            <a:avLst/>
            <a:gdLst>
              <a:gd name="connsiteX0" fmla="*/ 295354 w 1254910"/>
              <a:gd name="connsiteY0" fmla="*/ 1241777 h 1331217"/>
              <a:gd name="connsiteX1" fmla="*/ 1843 w 1254910"/>
              <a:gd name="connsiteY1" fmla="*/ 1264355 h 1331217"/>
              <a:gd name="connsiteX2" fmla="*/ 419532 w 1254910"/>
              <a:gd name="connsiteY2" fmla="*/ 496711 h 1331217"/>
              <a:gd name="connsiteX3" fmla="*/ 1254910 w 1254910"/>
              <a:gd name="connsiteY3" fmla="*/ 0 h 133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4910" h="1331217">
                <a:moveTo>
                  <a:pt x="295354" y="1241777"/>
                </a:moveTo>
                <a:cubicBezTo>
                  <a:pt x="138250" y="1315155"/>
                  <a:pt x="-18853" y="1388533"/>
                  <a:pt x="1843" y="1264355"/>
                </a:cubicBezTo>
                <a:cubicBezTo>
                  <a:pt x="22539" y="1140177"/>
                  <a:pt x="210688" y="707437"/>
                  <a:pt x="419532" y="496711"/>
                </a:cubicBezTo>
                <a:cubicBezTo>
                  <a:pt x="628376" y="285985"/>
                  <a:pt x="941643" y="142992"/>
                  <a:pt x="125491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249333" y="4273684"/>
            <a:ext cx="32466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Node temp =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prev.left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temp.left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=temp;</a:t>
            </a:r>
            <a:b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</a:br>
            <a:endParaRPr lang="en-US" sz="24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7926953" y="1383655"/>
            <a:ext cx="3361935" cy="1701680"/>
          </a:xfrm>
          <a:prstGeom prst="ellipse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751524" y="2932229"/>
            <a:ext cx="161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66FF"/>
                </a:solidFill>
              </a:rPr>
              <a:t>descendLeft</a:t>
            </a:r>
            <a:r>
              <a:rPr lang="en-US" b="1" dirty="0">
                <a:solidFill>
                  <a:srgbClr val="FF66FF"/>
                </a:solidFill>
              </a:rPr>
              <a:t> routine!</a:t>
            </a:r>
          </a:p>
        </p:txBody>
      </p:sp>
      <p:sp>
        <p:nvSpPr>
          <p:cNvPr id="15" name="Oval 14"/>
          <p:cNvSpPr/>
          <p:nvPr/>
        </p:nvSpPr>
        <p:spPr>
          <a:xfrm>
            <a:off x="4913488" y="4086456"/>
            <a:ext cx="3536244" cy="2133721"/>
          </a:xfrm>
          <a:prstGeom prst="ellipse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cxnSpLocks/>
          </p:cNvCxnSpPr>
          <p:nvPr/>
        </p:nvCxnSpPr>
        <p:spPr>
          <a:xfrm>
            <a:off x="10443946" y="2949754"/>
            <a:ext cx="591138" cy="86955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H="1" flipV="1">
            <a:off x="5879824" y="3546999"/>
            <a:ext cx="545826" cy="533717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799974" y="2825238"/>
            <a:ext cx="1962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ascendFromLeft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 routine!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641403" y="4340576"/>
                <a:ext cx="3302241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rgbClr val="FF0000"/>
                    </a:solidFill>
                  </a:rPr>
                  <a:t>How did we know that we needed to ascend from the </a:t>
                </a:r>
                <a:r>
                  <a:rPr lang="en-US" sz="2600" b="1" i="1" u="sng" dirty="0">
                    <a:solidFill>
                      <a:srgbClr val="FF0000"/>
                    </a:solidFill>
                  </a:rPr>
                  <a:t>left</a:t>
                </a:r>
                <a:r>
                  <a:rPr lang="en-US" sz="2600" dirty="0">
                    <a:solidFill>
                      <a:srgbClr val="FF0000"/>
                    </a:solidFill>
                  </a:rPr>
                  <a:t> </a:t>
                </a:r>
                <a:r>
                  <a:rPr lang="en-US" sz="2600" dirty="0">
                    <a:solidFill>
                      <a:srgbClr val="7030A0"/>
                    </a:solidFill>
                  </a:rPr>
                  <a:t>(node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7030A0"/>
                    </a:solidFill>
                  </a:rPr>
                  <a:t>)</a:t>
                </a:r>
                <a:r>
                  <a:rPr lang="en-US" sz="2600" dirty="0">
                    <a:solidFill>
                      <a:srgbClr val="FF0000"/>
                    </a:solidFill>
                  </a:rPr>
                  <a:t>, and </a:t>
                </a:r>
                <a:r>
                  <a:rPr lang="en-US" sz="2600" b="1" i="1" u="sng" dirty="0">
                    <a:solidFill>
                      <a:srgbClr val="FF0000"/>
                    </a:solidFill>
                  </a:rPr>
                  <a:t>not</a:t>
                </a:r>
                <a:r>
                  <a:rPr lang="en-US" sz="2600" dirty="0">
                    <a:solidFill>
                      <a:srgbClr val="FF0000"/>
                    </a:solidFill>
                  </a:rPr>
                  <a:t> the </a:t>
                </a:r>
                <a:r>
                  <a:rPr lang="en-US" sz="2600" b="1" i="1" u="sng" dirty="0">
                    <a:solidFill>
                      <a:srgbClr val="FF0000"/>
                    </a:solidFill>
                  </a:rPr>
                  <a:t>right</a:t>
                </a:r>
                <a:r>
                  <a:rPr lang="en-US" sz="2600" dirty="0">
                    <a:solidFill>
                      <a:srgbClr val="FF0000"/>
                    </a:solidFill>
                  </a:rPr>
                  <a:t>? </a:t>
                </a:r>
                <a:r>
                  <a:rPr lang="en-US" sz="2600" dirty="0">
                    <a:solidFill>
                      <a:srgbClr val="00B0F0"/>
                    </a:solidFill>
                  </a:rPr>
                  <a:t>(node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endParaRPr 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403" y="4340576"/>
                <a:ext cx="3302241" cy="2092881"/>
              </a:xfrm>
              <a:prstGeom prst="rect">
                <a:avLst/>
              </a:prstGeom>
              <a:blipFill>
                <a:blip r:embed="rId5"/>
                <a:stretch>
                  <a:fillRect l="-3327" t="-2332" r="-3327" b="-6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9DFDDA85-EF84-452F-82F5-1935B848D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55" y="5794704"/>
            <a:ext cx="1683056" cy="97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208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didn’t.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cxnSpLocks/>
            <a:stCxn id="4" idx="3"/>
            <a:endCxn id="5" idx="6"/>
          </p:cNvCxnSpPr>
          <p:nvPr/>
        </p:nvCxnSpPr>
        <p:spPr>
          <a:xfrm flipH="1">
            <a:off x="4137378" y="2141534"/>
            <a:ext cx="1477122" cy="511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endCxn id="7" idx="7"/>
          </p:cNvCxnSpPr>
          <p:nvPr/>
        </p:nvCxnSpPr>
        <p:spPr>
          <a:xfrm flipH="1">
            <a:off x="2857810" y="2895599"/>
            <a:ext cx="832796" cy="855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7" idx="3"/>
            <a:endCxn id="10" idx="7"/>
          </p:cNvCxnSpPr>
          <p:nvPr/>
        </p:nvCxnSpPr>
        <p:spPr>
          <a:xfrm flipH="1">
            <a:off x="1805122" y="4094510"/>
            <a:ext cx="597689" cy="779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stCxn id="7" idx="5"/>
            <a:endCxn id="11" idx="0"/>
          </p:cNvCxnSpPr>
          <p:nvPr/>
        </p:nvCxnSpPr>
        <p:spPr>
          <a:xfrm>
            <a:off x="2857810" y="4094510"/>
            <a:ext cx="636101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5" idx="5"/>
            <a:endCxn id="8" idx="0"/>
          </p:cNvCxnSpPr>
          <p:nvPr/>
        </p:nvCxnSpPr>
        <p:spPr>
          <a:xfrm>
            <a:off x="4043144" y="2824511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4" idx="5"/>
            <a:endCxn id="6" idx="1"/>
          </p:cNvCxnSpPr>
          <p:nvPr/>
        </p:nvCxnSpPr>
        <p:spPr>
          <a:xfrm>
            <a:off x="6069499" y="2141534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55662" y="359569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28" name="Straight Arrow Connector 27"/>
          <p:cNvCxnSpPr>
            <a:cxnSpLocks/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  <a:stCxn id="11" idx="5"/>
            <a:endCxn id="25" idx="0"/>
          </p:cNvCxnSpPr>
          <p:nvPr/>
        </p:nvCxnSpPr>
        <p:spPr>
          <a:xfrm>
            <a:off x="3721410" y="5217754"/>
            <a:ext cx="209945" cy="52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11" idx="3"/>
            <a:endCxn id="24" idx="0"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endCxn id="23" idx="0"/>
          </p:cNvCxnSpPr>
          <p:nvPr/>
        </p:nvCxnSpPr>
        <p:spPr>
          <a:xfrm>
            <a:off x="4834466" y="4165599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stCxn id="8" idx="3"/>
            <a:endCxn id="22" idx="0"/>
          </p:cNvCxnSpPr>
          <p:nvPr/>
        </p:nvCxnSpPr>
        <p:spPr>
          <a:xfrm flipH="1">
            <a:off x="4222044" y="4094510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861685" y="2824510"/>
            <a:ext cx="626771" cy="771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3"/>
            <a:endCxn id="19" idx="0"/>
          </p:cNvCxnSpPr>
          <p:nvPr/>
        </p:nvCxnSpPr>
        <p:spPr>
          <a:xfrm flipH="1">
            <a:off x="8149478" y="4009843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445789" y="4800420"/>
                <a:ext cx="659271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Our current representation of the tree is </a:t>
                </a:r>
                <a:r>
                  <a:rPr lang="en-US" b="1" dirty="0">
                    <a:solidFill>
                      <a:schemeClr val="accent2"/>
                    </a:solidFill>
                  </a:rPr>
                  <a:t>insufficient</a:t>
                </a:r>
                <a:r>
                  <a:rPr lang="en-US" dirty="0"/>
                  <a:t> to make this decision.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Solution: Enhance every node of the tree </a:t>
                </a:r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with a single bit </a:t>
                </a:r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Ascension routines </a:t>
                </a:r>
                <a:r>
                  <a:rPr lang="en-US" b="1" dirty="0"/>
                  <a:t>to a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will then check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𝑏𝑖𝑡</m:t>
                    </m:r>
                  </m:oMath>
                </a14:m>
                <a:r>
                  <a:rPr lang="en-US" dirty="0"/>
                  <a:t> to find out </a:t>
                </a:r>
                <a:r>
                  <a:rPr lang="en-US" b="1" dirty="0"/>
                  <a:t>which child pointer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/>
                  <a:t> to update</a:t>
                </a:r>
                <a:r>
                  <a:rPr lang="en-US" dirty="0"/>
                  <a:t>. Conventions: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70C0"/>
                    </a:solidFill>
                  </a:rPr>
                  <a:t>Bit unset (0): Ascend from Left.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Bit set (1): Ascend from right.</a:t>
                </a: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789" y="4800420"/>
                <a:ext cx="6592712" cy="2031325"/>
              </a:xfrm>
              <a:prstGeom prst="rect">
                <a:avLst/>
              </a:prstGeom>
              <a:blipFill>
                <a:blip r:embed="rId2"/>
                <a:stretch>
                  <a:fillRect l="-555" t="-1497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49" name="Freeform: Shape 48"/>
          <p:cNvSpPr/>
          <p:nvPr/>
        </p:nvSpPr>
        <p:spPr>
          <a:xfrm>
            <a:off x="4899416" y="1330642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1629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didn’t.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cxnSpLocks/>
            <a:stCxn id="4" idx="3"/>
            <a:endCxn id="5" idx="6"/>
          </p:cNvCxnSpPr>
          <p:nvPr/>
        </p:nvCxnSpPr>
        <p:spPr>
          <a:xfrm flipH="1">
            <a:off x="4137378" y="2141534"/>
            <a:ext cx="1477122" cy="511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endCxn id="7" idx="7"/>
          </p:cNvCxnSpPr>
          <p:nvPr/>
        </p:nvCxnSpPr>
        <p:spPr>
          <a:xfrm flipH="1">
            <a:off x="2857810" y="2895599"/>
            <a:ext cx="832796" cy="855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7" idx="3"/>
            <a:endCxn id="10" idx="7"/>
          </p:cNvCxnSpPr>
          <p:nvPr/>
        </p:nvCxnSpPr>
        <p:spPr>
          <a:xfrm flipH="1">
            <a:off x="1805122" y="4094510"/>
            <a:ext cx="597689" cy="779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stCxn id="7" idx="5"/>
            <a:endCxn id="11" idx="0"/>
          </p:cNvCxnSpPr>
          <p:nvPr/>
        </p:nvCxnSpPr>
        <p:spPr>
          <a:xfrm>
            <a:off x="2857810" y="4094510"/>
            <a:ext cx="636101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5" idx="5"/>
            <a:endCxn id="8" idx="0"/>
          </p:cNvCxnSpPr>
          <p:nvPr/>
        </p:nvCxnSpPr>
        <p:spPr>
          <a:xfrm>
            <a:off x="4043144" y="2824511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4" idx="5"/>
            <a:endCxn id="6" idx="1"/>
          </p:cNvCxnSpPr>
          <p:nvPr/>
        </p:nvCxnSpPr>
        <p:spPr>
          <a:xfrm>
            <a:off x="6069499" y="2141534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30138" y="352043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28" name="Straight Arrow Connector 27"/>
          <p:cNvCxnSpPr>
            <a:cxnSpLocks/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  <a:stCxn id="11" idx="5"/>
            <a:endCxn id="25" idx="0"/>
          </p:cNvCxnSpPr>
          <p:nvPr/>
        </p:nvCxnSpPr>
        <p:spPr>
          <a:xfrm>
            <a:off x="3721410" y="5217754"/>
            <a:ext cx="209945" cy="52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11" idx="3"/>
            <a:endCxn id="24" idx="0"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endCxn id="23" idx="0"/>
          </p:cNvCxnSpPr>
          <p:nvPr/>
        </p:nvCxnSpPr>
        <p:spPr>
          <a:xfrm>
            <a:off x="4834466" y="4165599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stCxn id="8" idx="3"/>
            <a:endCxn id="22" idx="0"/>
          </p:cNvCxnSpPr>
          <p:nvPr/>
        </p:nvCxnSpPr>
        <p:spPr>
          <a:xfrm flipH="1">
            <a:off x="4222044" y="4094510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936161" y="2824510"/>
            <a:ext cx="552295" cy="695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3"/>
            <a:endCxn id="19" idx="0"/>
          </p:cNvCxnSpPr>
          <p:nvPr/>
        </p:nvCxnSpPr>
        <p:spPr>
          <a:xfrm flipH="1">
            <a:off x="8149478" y="4009843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445789" y="4800420"/>
                <a:ext cx="659271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Our current representation of the tree is </a:t>
                </a:r>
                <a:r>
                  <a:rPr lang="en-US" b="1" dirty="0">
                    <a:solidFill>
                      <a:schemeClr val="accent2"/>
                    </a:solidFill>
                  </a:rPr>
                  <a:t>insufficient</a:t>
                </a:r>
                <a:r>
                  <a:rPr lang="en-US" dirty="0"/>
                  <a:t> to make this decision.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Solution: Enhance every node of the tree </a:t>
                </a:r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with a single bit </a:t>
                </a:r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Ascension routines </a:t>
                </a:r>
                <a:r>
                  <a:rPr lang="en-US" b="1" dirty="0"/>
                  <a:t>to a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will then check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𝑏𝑖𝑡</m:t>
                    </m:r>
                  </m:oMath>
                </a14:m>
                <a:r>
                  <a:rPr lang="en-US" dirty="0"/>
                  <a:t> to find out </a:t>
                </a:r>
                <a:r>
                  <a:rPr lang="en-US" b="1" dirty="0"/>
                  <a:t>which child pointer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/>
                  <a:t> to update</a:t>
                </a:r>
                <a:r>
                  <a:rPr lang="en-US" dirty="0"/>
                  <a:t>. Conventions: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70C0"/>
                    </a:solidFill>
                  </a:rPr>
                  <a:t>Bit unset (0): Ascend from Left.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Bit set (1): Ascend from right.</a:t>
                </a: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789" y="4800420"/>
                <a:ext cx="6592712" cy="2031325"/>
              </a:xfrm>
              <a:prstGeom prst="rect">
                <a:avLst/>
              </a:prstGeom>
              <a:blipFill>
                <a:blip r:embed="rId2"/>
                <a:stretch>
                  <a:fillRect l="-555" t="-1497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/>
          <p:cNvSpPr/>
          <p:nvPr/>
        </p:nvSpPr>
        <p:spPr>
          <a:xfrm>
            <a:off x="5786966" y="1960120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743127" y="2652887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547057" y="3919532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522589" y="4984628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454400" y="4984628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601632" y="3882905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60922" y="259794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55" name="Freeform: Shape 54"/>
          <p:cNvSpPr/>
          <p:nvPr/>
        </p:nvSpPr>
        <p:spPr>
          <a:xfrm>
            <a:off x="4899416" y="1330642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53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whiteboard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498" y="1852367"/>
            <a:ext cx="6145704" cy="4351338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Jason’s Solution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652" y="1863725"/>
            <a:ext cx="2284290" cy="1271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48" y="1852367"/>
            <a:ext cx="2857500" cy="1581150"/>
          </a:xfrm>
          <a:prstGeom prst="rect">
            <a:avLst/>
          </a:prstGeom>
        </p:spPr>
      </p:pic>
      <p:pic>
        <p:nvPicPr>
          <p:cNvPr id="12" name="Picture 11" descr="A picture containing person, photo, showing, text&#10;&#10;Description generated with high confidenc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915" y="4028036"/>
            <a:ext cx="2187027" cy="2187027"/>
          </a:xfrm>
          <a:prstGeom prst="rect">
            <a:avLst/>
          </a:prstGeom>
        </p:spPr>
      </p:pic>
      <p:pic>
        <p:nvPicPr>
          <p:cNvPr id="14" name="Picture 13" descr="A picture containing thing&#10;&#10;Description generated with high confidenc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8" y="4186238"/>
            <a:ext cx="1738993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8053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didn’t.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cxnSpLocks/>
            <a:stCxn id="7" idx="5"/>
            <a:endCxn id="11" idx="0"/>
          </p:cNvCxnSpPr>
          <p:nvPr/>
        </p:nvCxnSpPr>
        <p:spPr>
          <a:xfrm>
            <a:off x="2857810" y="4094510"/>
            <a:ext cx="636101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5" idx="5"/>
            <a:endCxn id="8" idx="0"/>
          </p:cNvCxnSpPr>
          <p:nvPr/>
        </p:nvCxnSpPr>
        <p:spPr>
          <a:xfrm>
            <a:off x="4043144" y="2824511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4" idx="5"/>
            <a:endCxn id="6" idx="1"/>
          </p:cNvCxnSpPr>
          <p:nvPr/>
        </p:nvCxnSpPr>
        <p:spPr>
          <a:xfrm>
            <a:off x="6069499" y="2141534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05239" y="348065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28" name="Straight Arrow Connector 27"/>
          <p:cNvCxnSpPr>
            <a:cxnSpLocks/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  <a:stCxn id="11" idx="5"/>
            <a:endCxn id="25" idx="0"/>
          </p:cNvCxnSpPr>
          <p:nvPr/>
        </p:nvCxnSpPr>
        <p:spPr>
          <a:xfrm>
            <a:off x="3721410" y="5217754"/>
            <a:ext cx="209945" cy="52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11" idx="3"/>
            <a:endCxn id="24" idx="0"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endCxn id="23" idx="0"/>
          </p:cNvCxnSpPr>
          <p:nvPr/>
        </p:nvCxnSpPr>
        <p:spPr>
          <a:xfrm>
            <a:off x="4834466" y="4165599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stCxn id="8" idx="3"/>
            <a:endCxn id="22" idx="0"/>
          </p:cNvCxnSpPr>
          <p:nvPr/>
        </p:nvCxnSpPr>
        <p:spPr>
          <a:xfrm flipH="1">
            <a:off x="4222044" y="4094510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7011262" y="2824510"/>
            <a:ext cx="477194" cy="656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3"/>
            <a:endCxn id="19" idx="0"/>
          </p:cNvCxnSpPr>
          <p:nvPr/>
        </p:nvCxnSpPr>
        <p:spPr>
          <a:xfrm flipH="1">
            <a:off x="8149478" y="4009843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445789" y="4800420"/>
                <a:ext cx="659271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Our current representation of the tree is </a:t>
                </a:r>
                <a:r>
                  <a:rPr lang="en-US" b="1" dirty="0">
                    <a:solidFill>
                      <a:schemeClr val="accent2"/>
                    </a:solidFill>
                  </a:rPr>
                  <a:t>insufficient</a:t>
                </a:r>
                <a:r>
                  <a:rPr lang="en-US" dirty="0"/>
                  <a:t> to make this decision.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Solution: Enhance every node of the tree </a:t>
                </a:r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with a single bit </a:t>
                </a:r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Ascension routines </a:t>
                </a:r>
                <a:r>
                  <a:rPr lang="en-US" b="1" dirty="0"/>
                  <a:t>to a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will then check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𝑏𝑖𝑡</m:t>
                    </m:r>
                  </m:oMath>
                </a14:m>
                <a:r>
                  <a:rPr lang="en-US" dirty="0"/>
                  <a:t> to find out </a:t>
                </a:r>
                <a:r>
                  <a:rPr lang="en-US" b="1" dirty="0"/>
                  <a:t>which child pointer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/>
                  <a:t> to update</a:t>
                </a:r>
                <a:r>
                  <a:rPr lang="en-US" dirty="0"/>
                  <a:t>. Conventions: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70C0"/>
                    </a:solidFill>
                  </a:rPr>
                  <a:t>Bit unset (0): Ascend from Left.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Bit set (1): Ascend from right.</a:t>
                </a: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789" y="4800420"/>
                <a:ext cx="6592712" cy="2031325"/>
              </a:xfrm>
              <a:prstGeom prst="rect">
                <a:avLst/>
              </a:prstGeom>
              <a:blipFill>
                <a:blip r:embed="rId2"/>
                <a:stretch>
                  <a:fillRect l="-555" t="-1497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/>
          <p:cNvSpPr/>
          <p:nvPr/>
        </p:nvSpPr>
        <p:spPr>
          <a:xfrm>
            <a:off x="5786966" y="1960120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743127" y="2652887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547057" y="3919532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522589" y="4984628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454400" y="4984628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601632" y="3882905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60922" y="259794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13733" y="4056042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  <a:endCxn id="10" idx="1"/>
          </p:cNvCxnSpPr>
          <p:nvPr/>
        </p:nvCxnSpPr>
        <p:spPr>
          <a:xfrm>
            <a:off x="818324" y="4376566"/>
            <a:ext cx="531799" cy="497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13303" y="4919511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53" name="Straight Arrow Connector 52"/>
          <p:cNvCxnSpPr>
            <a:cxnSpLocks/>
          </p:cNvCxnSpPr>
          <p:nvPr/>
        </p:nvCxnSpPr>
        <p:spPr>
          <a:xfrm>
            <a:off x="653499" y="5288843"/>
            <a:ext cx="249768" cy="438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: Shape 53"/>
          <p:cNvSpPr/>
          <p:nvPr/>
        </p:nvSpPr>
        <p:spPr>
          <a:xfrm>
            <a:off x="1080969" y="3973216"/>
            <a:ext cx="1254910" cy="1331217"/>
          </a:xfrm>
          <a:custGeom>
            <a:avLst/>
            <a:gdLst>
              <a:gd name="connsiteX0" fmla="*/ 295354 w 1254910"/>
              <a:gd name="connsiteY0" fmla="*/ 1241777 h 1331217"/>
              <a:gd name="connsiteX1" fmla="*/ 1843 w 1254910"/>
              <a:gd name="connsiteY1" fmla="*/ 1264355 h 1331217"/>
              <a:gd name="connsiteX2" fmla="*/ 419532 w 1254910"/>
              <a:gd name="connsiteY2" fmla="*/ 496711 h 1331217"/>
              <a:gd name="connsiteX3" fmla="*/ 1254910 w 1254910"/>
              <a:gd name="connsiteY3" fmla="*/ 0 h 133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4910" h="1331217">
                <a:moveTo>
                  <a:pt x="295354" y="1241777"/>
                </a:moveTo>
                <a:cubicBezTo>
                  <a:pt x="138250" y="1315155"/>
                  <a:pt x="-18853" y="1388533"/>
                  <a:pt x="1843" y="1264355"/>
                </a:cubicBezTo>
                <a:cubicBezTo>
                  <a:pt x="22539" y="1140177"/>
                  <a:pt x="210688" y="707437"/>
                  <a:pt x="419532" y="496711"/>
                </a:cubicBezTo>
                <a:cubicBezTo>
                  <a:pt x="628376" y="285985"/>
                  <a:pt x="941643" y="142992"/>
                  <a:pt x="125491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/>
          <p:cNvSpPr/>
          <p:nvPr/>
        </p:nvSpPr>
        <p:spPr>
          <a:xfrm>
            <a:off x="1899217" y="2750834"/>
            <a:ext cx="1672075" cy="1497758"/>
          </a:xfrm>
          <a:custGeom>
            <a:avLst/>
            <a:gdLst>
              <a:gd name="connsiteX0" fmla="*/ 531897 w 1672075"/>
              <a:gd name="connsiteY0" fmla="*/ 1332088 h 1497758"/>
              <a:gd name="connsiteX1" fmla="*/ 23897 w 1672075"/>
              <a:gd name="connsiteY1" fmla="*/ 1444977 h 1497758"/>
              <a:gd name="connsiteX2" fmla="*/ 249675 w 1672075"/>
              <a:gd name="connsiteY2" fmla="*/ 587022 h 1497758"/>
              <a:gd name="connsiteX3" fmla="*/ 1672075 w 1672075"/>
              <a:gd name="connsiteY3" fmla="*/ 0 h 149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075" h="1497758">
                <a:moveTo>
                  <a:pt x="531897" y="1332088"/>
                </a:moveTo>
                <a:cubicBezTo>
                  <a:pt x="301415" y="1450621"/>
                  <a:pt x="70934" y="1569155"/>
                  <a:pt x="23897" y="1444977"/>
                </a:cubicBezTo>
                <a:cubicBezTo>
                  <a:pt x="-23140" y="1320799"/>
                  <a:pt x="-25021" y="827851"/>
                  <a:pt x="249675" y="587022"/>
                </a:cubicBezTo>
                <a:cubicBezTo>
                  <a:pt x="524371" y="346192"/>
                  <a:pt x="1098223" y="173096"/>
                  <a:pt x="1672075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/>
          <p:cNvSpPr/>
          <p:nvPr/>
        </p:nvSpPr>
        <p:spPr>
          <a:xfrm>
            <a:off x="2906887" y="1855349"/>
            <a:ext cx="2596526" cy="908658"/>
          </a:xfrm>
          <a:custGeom>
            <a:avLst/>
            <a:gdLst>
              <a:gd name="connsiteX0" fmla="*/ 553239 w 2483639"/>
              <a:gd name="connsiteY0" fmla="*/ 958979 h 1204943"/>
              <a:gd name="connsiteX1" fmla="*/ 84 w 2483639"/>
              <a:gd name="connsiteY1" fmla="*/ 1150890 h 1204943"/>
              <a:gd name="connsiteX2" fmla="*/ 587106 w 2483639"/>
              <a:gd name="connsiteY2" fmla="*/ 101023 h 1204943"/>
              <a:gd name="connsiteX3" fmla="*/ 2483639 w 2483639"/>
              <a:gd name="connsiteY3" fmla="*/ 101023 h 120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639" h="1204943">
                <a:moveTo>
                  <a:pt x="553239" y="958979"/>
                </a:moveTo>
                <a:cubicBezTo>
                  <a:pt x="273839" y="1126431"/>
                  <a:pt x="-5561" y="1293883"/>
                  <a:pt x="84" y="1150890"/>
                </a:cubicBezTo>
                <a:cubicBezTo>
                  <a:pt x="5728" y="1007897"/>
                  <a:pt x="173180" y="276001"/>
                  <a:pt x="587106" y="101023"/>
                </a:cubicBezTo>
                <a:cubicBezTo>
                  <a:pt x="1001032" y="-73955"/>
                  <a:pt x="1742335" y="13534"/>
                  <a:pt x="2483639" y="1010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58" name="Freeform: Shape 57"/>
          <p:cNvSpPr/>
          <p:nvPr/>
        </p:nvSpPr>
        <p:spPr>
          <a:xfrm>
            <a:off x="4899416" y="1330642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29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But now we do!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cxnSpLocks/>
            <a:stCxn id="7" idx="5"/>
            <a:endCxn id="11" idx="0"/>
          </p:cNvCxnSpPr>
          <p:nvPr/>
        </p:nvCxnSpPr>
        <p:spPr>
          <a:xfrm>
            <a:off x="2857810" y="4094510"/>
            <a:ext cx="636101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5" idx="5"/>
            <a:endCxn id="8" idx="0"/>
          </p:cNvCxnSpPr>
          <p:nvPr/>
        </p:nvCxnSpPr>
        <p:spPr>
          <a:xfrm>
            <a:off x="4043144" y="2824511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4" idx="5"/>
            <a:endCxn id="6" idx="1"/>
          </p:cNvCxnSpPr>
          <p:nvPr/>
        </p:nvCxnSpPr>
        <p:spPr>
          <a:xfrm>
            <a:off x="6069499" y="2141534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78977" y="350302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28" name="Straight Arrow Connector 27"/>
          <p:cNvCxnSpPr>
            <a:cxnSpLocks/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  <a:stCxn id="11" idx="5"/>
            <a:endCxn id="25" idx="0"/>
          </p:cNvCxnSpPr>
          <p:nvPr/>
        </p:nvCxnSpPr>
        <p:spPr>
          <a:xfrm>
            <a:off x="3721410" y="5217754"/>
            <a:ext cx="209945" cy="52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11" idx="3"/>
            <a:endCxn id="24" idx="0"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endCxn id="23" idx="0"/>
          </p:cNvCxnSpPr>
          <p:nvPr/>
        </p:nvCxnSpPr>
        <p:spPr>
          <a:xfrm>
            <a:off x="4834466" y="4165599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stCxn id="8" idx="3"/>
            <a:endCxn id="22" idx="0"/>
          </p:cNvCxnSpPr>
          <p:nvPr/>
        </p:nvCxnSpPr>
        <p:spPr>
          <a:xfrm flipH="1">
            <a:off x="4222044" y="4094510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985000" y="2824510"/>
            <a:ext cx="503456" cy="6785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3"/>
            <a:endCxn id="19" idx="0"/>
          </p:cNvCxnSpPr>
          <p:nvPr/>
        </p:nvCxnSpPr>
        <p:spPr>
          <a:xfrm flipH="1">
            <a:off x="8149478" y="4009843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445789" y="4800420"/>
                <a:ext cx="659271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Our current representation of the tree is </a:t>
                </a:r>
                <a:r>
                  <a:rPr lang="en-US" b="1" dirty="0">
                    <a:solidFill>
                      <a:schemeClr val="accent2"/>
                    </a:solidFill>
                  </a:rPr>
                  <a:t>insufficient</a:t>
                </a:r>
                <a:r>
                  <a:rPr lang="en-US" dirty="0"/>
                  <a:t> to make this decision.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Solution: Enhance every node of the tree </a:t>
                </a:r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with a single bit </a:t>
                </a:r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Ascension routines </a:t>
                </a:r>
                <a:r>
                  <a:rPr lang="en-US" b="1" dirty="0"/>
                  <a:t>to a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will then check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𝑏𝑖𝑡</m:t>
                    </m:r>
                  </m:oMath>
                </a14:m>
                <a:r>
                  <a:rPr lang="en-US" dirty="0"/>
                  <a:t> to find out </a:t>
                </a:r>
                <a:r>
                  <a:rPr lang="en-US" b="1" dirty="0"/>
                  <a:t>which child pointer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/>
                  <a:t> to update</a:t>
                </a:r>
                <a:r>
                  <a:rPr lang="en-US" dirty="0"/>
                  <a:t>. Conventions: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70C0"/>
                    </a:solidFill>
                  </a:rPr>
                  <a:t>Bit unset (0): Ascend from Left.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Bit set (1): Ascend from right.</a:t>
                </a: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789" y="4800420"/>
                <a:ext cx="6592712" cy="2031325"/>
              </a:xfrm>
              <a:prstGeom prst="rect">
                <a:avLst/>
              </a:prstGeom>
              <a:blipFill>
                <a:blip r:embed="rId2"/>
                <a:stretch>
                  <a:fillRect l="-555" t="-1497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/>
          <p:cNvSpPr/>
          <p:nvPr/>
        </p:nvSpPr>
        <p:spPr>
          <a:xfrm>
            <a:off x="5786966" y="1960120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743127" y="2652887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547057" y="3919532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522589" y="4984628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454400" y="4984628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601632" y="3882905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60922" y="259794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13733" y="4056042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  <a:endCxn id="10" idx="1"/>
          </p:cNvCxnSpPr>
          <p:nvPr/>
        </p:nvCxnSpPr>
        <p:spPr>
          <a:xfrm>
            <a:off x="818324" y="4376566"/>
            <a:ext cx="531799" cy="497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13303" y="4919511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53" name="Straight Arrow Connector 52"/>
          <p:cNvCxnSpPr>
            <a:cxnSpLocks/>
          </p:cNvCxnSpPr>
          <p:nvPr/>
        </p:nvCxnSpPr>
        <p:spPr>
          <a:xfrm>
            <a:off x="653499" y="5288843"/>
            <a:ext cx="249768" cy="438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: Shape 53"/>
          <p:cNvSpPr/>
          <p:nvPr/>
        </p:nvSpPr>
        <p:spPr>
          <a:xfrm>
            <a:off x="1080969" y="3973216"/>
            <a:ext cx="1254910" cy="1331217"/>
          </a:xfrm>
          <a:custGeom>
            <a:avLst/>
            <a:gdLst>
              <a:gd name="connsiteX0" fmla="*/ 295354 w 1254910"/>
              <a:gd name="connsiteY0" fmla="*/ 1241777 h 1331217"/>
              <a:gd name="connsiteX1" fmla="*/ 1843 w 1254910"/>
              <a:gd name="connsiteY1" fmla="*/ 1264355 h 1331217"/>
              <a:gd name="connsiteX2" fmla="*/ 419532 w 1254910"/>
              <a:gd name="connsiteY2" fmla="*/ 496711 h 1331217"/>
              <a:gd name="connsiteX3" fmla="*/ 1254910 w 1254910"/>
              <a:gd name="connsiteY3" fmla="*/ 0 h 133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4910" h="1331217">
                <a:moveTo>
                  <a:pt x="295354" y="1241777"/>
                </a:moveTo>
                <a:cubicBezTo>
                  <a:pt x="138250" y="1315155"/>
                  <a:pt x="-18853" y="1388533"/>
                  <a:pt x="1843" y="1264355"/>
                </a:cubicBezTo>
                <a:cubicBezTo>
                  <a:pt x="22539" y="1140177"/>
                  <a:pt x="210688" y="707437"/>
                  <a:pt x="419532" y="496711"/>
                </a:cubicBezTo>
                <a:cubicBezTo>
                  <a:pt x="628376" y="285985"/>
                  <a:pt x="941643" y="142992"/>
                  <a:pt x="125491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/>
          <p:cNvSpPr/>
          <p:nvPr/>
        </p:nvSpPr>
        <p:spPr>
          <a:xfrm>
            <a:off x="1899217" y="2750834"/>
            <a:ext cx="1672075" cy="1497758"/>
          </a:xfrm>
          <a:custGeom>
            <a:avLst/>
            <a:gdLst>
              <a:gd name="connsiteX0" fmla="*/ 531897 w 1672075"/>
              <a:gd name="connsiteY0" fmla="*/ 1332088 h 1497758"/>
              <a:gd name="connsiteX1" fmla="*/ 23897 w 1672075"/>
              <a:gd name="connsiteY1" fmla="*/ 1444977 h 1497758"/>
              <a:gd name="connsiteX2" fmla="*/ 249675 w 1672075"/>
              <a:gd name="connsiteY2" fmla="*/ 587022 h 1497758"/>
              <a:gd name="connsiteX3" fmla="*/ 1672075 w 1672075"/>
              <a:gd name="connsiteY3" fmla="*/ 0 h 149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075" h="1497758">
                <a:moveTo>
                  <a:pt x="531897" y="1332088"/>
                </a:moveTo>
                <a:cubicBezTo>
                  <a:pt x="301415" y="1450621"/>
                  <a:pt x="70934" y="1569155"/>
                  <a:pt x="23897" y="1444977"/>
                </a:cubicBezTo>
                <a:cubicBezTo>
                  <a:pt x="-23140" y="1320799"/>
                  <a:pt x="-25021" y="827851"/>
                  <a:pt x="249675" y="587022"/>
                </a:cubicBezTo>
                <a:cubicBezTo>
                  <a:pt x="524371" y="346192"/>
                  <a:pt x="1098223" y="173096"/>
                  <a:pt x="1672075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/>
          <p:cNvSpPr/>
          <p:nvPr/>
        </p:nvSpPr>
        <p:spPr>
          <a:xfrm>
            <a:off x="2906887" y="1855349"/>
            <a:ext cx="2596526" cy="908658"/>
          </a:xfrm>
          <a:custGeom>
            <a:avLst/>
            <a:gdLst>
              <a:gd name="connsiteX0" fmla="*/ 553239 w 2483639"/>
              <a:gd name="connsiteY0" fmla="*/ 958979 h 1204943"/>
              <a:gd name="connsiteX1" fmla="*/ 84 w 2483639"/>
              <a:gd name="connsiteY1" fmla="*/ 1150890 h 1204943"/>
              <a:gd name="connsiteX2" fmla="*/ 587106 w 2483639"/>
              <a:gd name="connsiteY2" fmla="*/ 101023 h 1204943"/>
              <a:gd name="connsiteX3" fmla="*/ 2483639 w 2483639"/>
              <a:gd name="connsiteY3" fmla="*/ 101023 h 120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639" h="1204943">
                <a:moveTo>
                  <a:pt x="553239" y="958979"/>
                </a:moveTo>
                <a:cubicBezTo>
                  <a:pt x="273839" y="1126431"/>
                  <a:pt x="-5561" y="1293883"/>
                  <a:pt x="84" y="1150890"/>
                </a:cubicBezTo>
                <a:cubicBezTo>
                  <a:pt x="5728" y="1007897"/>
                  <a:pt x="173180" y="276001"/>
                  <a:pt x="587106" y="101023"/>
                </a:cubicBezTo>
                <a:cubicBezTo>
                  <a:pt x="1001032" y="-73955"/>
                  <a:pt x="1742335" y="13534"/>
                  <a:pt x="2483639" y="1010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8692406" y="1375872"/>
            <a:ext cx="30432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void </a:t>
            </a:r>
            <a:r>
              <a:rPr lang="en-US" sz="1600" b="1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ascendFromLeft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   Node temp =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prev.left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temp.left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=temp;</a:t>
            </a:r>
            <a:b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/>
          <p:cNvCxnSpPr>
            <a:cxnSpLocks/>
            <a:stCxn id="46" idx="0"/>
          </p:cNvCxnSpPr>
          <p:nvPr/>
        </p:nvCxnSpPr>
        <p:spPr>
          <a:xfrm flipH="1" flipV="1">
            <a:off x="462688" y="1936728"/>
            <a:ext cx="1114934" cy="304790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6014" y="757447"/>
            <a:ext cx="30432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alibri (Body)"/>
              </a:rPr>
              <a:t>Now we know that we ascend from the left, so we need to change the </a:t>
            </a:r>
            <a:r>
              <a:rPr lang="en-US" sz="1600" b="1" i="1" dirty="0">
                <a:solidFill>
                  <a:schemeClr val="accent4">
                    <a:lumMod val="75000"/>
                  </a:schemeClr>
                </a:solidFill>
                <a:latin typeface="Calibri (Body)"/>
              </a:rPr>
              <a:t>left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Calibri (Body)"/>
              </a:rPr>
              <a:t>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alibri (Body)"/>
              </a:rPr>
              <a:t>pointer of this node!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60" name="Freeform: Shape 59"/>
          <p:cNvSpPr/>
          <p:nvPr/>
        </p:nvSpPr>
        <p:spPr>
          <a:xfrm>
            <a:off x="4899416" y="1330642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82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But now we do!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cxnSpLocks/>
            <a:stCxn id="7" idx="5"/>
            <a:endCxn id="11" idx="0"/>
          </p:cNvCxnSpPr>
          <p:nvPr/>
        </p:nvCxnSpPr>
        <p:spPr>
          <a:xfrm>
            <a:off x="2857810" y="4094510"/>
            <a:ext cx="636101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5" idx="5"/>
            <a:endCxn id="8" idx="0"/>
          </p:cNvCxnSpPr>
          <p:nvPr/>
        </p:nvCxnSpPr>
        <p:spPr>
          <a:xfrm>
            <a:off x="4043144" y="2824511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4" idx="5"/>
            <a:endCxn id="6" idx="1"/>
          </p:cNvCxnSpPr>
          <p:nvPr/>
        </p:nvCxnSpPr>
        <p:spPr>
          <a:xfrm>
            <a:off x="6069499" y="2141534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78977" y="3569020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28" name="Straight Arrow Connector 27"/>
          <p:cNvCxnSpPr>
            <a:cxnSpLocks/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  <a:stCxn id="11" idx="5"/>
            <a:endCxn id="25" idx="0"/>
          </p:cNvCxnSpPr>
          <p:nvPr/>
        </p:nvCxnSpPr>
        <p:spPr>
          <a:xfrm>
            <a:off x="3721410" y="5217754"/>
            <a:ext cx="209945" cy="52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11" idx="3"/>
            <a:endCxn id="24" idx="0"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endCxn id="23" idx="0"/>
          </p:cNvCxnSpPr>
          <p:nvPr/>
        </p:nvCxnSpPr>
        <p:spPr>
          <a:xfrm>
            <a:off x="4834466" y="4165599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stCxn id="8" idx="3"/>
            <a:endCxn id="22" idx="0"/>
          </p:cNvCxnSpPr>
          <p:nvPr/>
        </p:nvCxnSpPr>
        <p:spPr>
          <a:xfrm flipH="1">
            <a:off x="4222044" y="4094510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985000" y="2824510"/>
            <a:ext cx="503456" cy="744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3"/>
            <a:endCxn id="19" idx="0"/>
          </p:cNvCxnSpPr>
          <p:nvPr/>
        </p:nvCxnSpPr>
        <p:spPr>
          <a:xfrm flipH="1">
            <a:off x="8149478" y="4009843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445789" y="4800420"/>
                <a:ext cx="659271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Our current representation of the tree is </a:t>
                </a:r>
                <a:r>
                  <a:rPr lang="en-US" b="1" dirty="0">
                    <a:solidFill>
                      <a:schemeClr val="accent2"/>
                    </a:solidFill>
                  </a:rPr>
                  <a:t>insufficient</a:t>
                </a:r>
                <a:r>
                  <a:rPr lang="en-US" dirty="0"/>
                  <a:t> to make this decision.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Solution: Enhance every node of the tree </a:t>
                </a:r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with a single bit </a:t>
                </a:r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Ascension routines </a:t>
                </a:r>
                <a:r>
                  <a:rPr lang="en-US" b="1" dirty="0"/>
                  <a:t>to a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will then check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𝑏𝑖𝑡</m:t>
                    </m:r>
                  </m:oMath>
                </a14:m>
                <a:r>
                  <a:rPr lang="en-US" dirty="0"/>
                  <a:t> to find out </a:t>
                </a:r>
                <a:r>
                  <a:rPr lang="en-US" b="1" dirty="0"/>
                  <a:t>which child pointer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/>
                  <a:t> to update</a:t>
                </a:r>
                <a:r>
                  <a:rPr lang="en-US" dirty="0"/>
                  <a:t>. Conventions: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70C0"/>
                    </a:solidFill>
                  </a:rPr>
                  <a:t>Bit unset (0): Ascend from Left.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Bit set (1): Ascend from right.</a:t>
                </a: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789" y="4800420"/>
                <a:ext cx="6592712" cy="2031325"/>
              </a:xfrm>
              <a:prstGeom prst="rect">
                <a:avLst/>
              </a:prstGeom>
              <a:blipFill>
                <a:blip r:embed="rId2"/>
                <a:stretch>
                  <a:fillRect l="-555" t="-1497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/>
          <p:cNvSpPr/>
          <p:nvPr/>
        </p:nvSpPr>
        <p:spPr>
          <a:xfrm>
            <a:off x="5786966" y="1960120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743127" y="2652887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547057" y="3919532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522589" y="4984628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454400" y="4984628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601632" y="3882905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60922" y="259794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341656" y="2824158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</p:cNvCxnSpPr>
          <p:nvPr/>
        </p:nvCxnSpPr>
        <p:spPr>
          <a:xfrm>
            <a:off x="1846247" y="3144682"/>
            <a:ext cx="531799" cy="497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22788" y="4049587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53" name="Straight Arrow Connector 52"/>
          <p:cNvCxnSpPr>
            <a:cxnSpLocks/>
          </p:cNvCxnSpPr>
          <p:nvPr/>
        </p:nvCxnSpPr>
        <p:spPr>
          <a:xfrm>
            <a:off x="1062984" y="4418919"/>
            <a:ext cx="249768" cy="438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: Shape 54"/>
          <p:cNvSpPr/>
          <p:nvPr/>
        </p:nvSpPr>
        <p:spPr>
          <a:xfrm>
            <a:off x="1899217" y="2750834"/>
            <a:ext cx="1672075" cy="1497758"/>
          </a:xfrm>
          <a:custGeom>
            <a:avLst/>
            <a:gdLst>
              <a:gd name="connsiteX0" fmla="*/ 531897 w 1672075"/>
              <a:gd name="connsiteY0" fmla="*/ 1332088 h 1497758"/>
              <a:gd name="connsiteX1" fmla="*/ 23897 w 1672075"/>
              <a:gd name="connsiteY1" fmla="*/ 1444977 h 1497758"/>
              <a:gd name="connsiteX2" fmla="*/ 249675 w 1672075"/>
              <a:gd name="connsiteY2" fmla="*/ 587022 h 1497758"/>
              <a:gd name="connsiteX3" fmla="*/ 1672075 w 1672075"/>
              <a:gd name="connsiteY3" fmla="*/ 0 h 149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075" h="1497758">
                <a:moveTo>
                  <a:pt x="531897" y="1332088"/>
                </a:moveTo>
                <a:cubicBezTo>
                  <a:pt x="301415" y="1450621"/>
                  <a:pt x="70934" y="1569155"/>
                  <a:pt x="23897" y="1444977"/>
                </a:cubicBezTo>
                <a:cubicBezTo>
                  <a:pt x="-23140" y="1320799"/>
                  <a:pt x="-25021" y="827851"/>
                  <a:pt x="249675" y="587022"/>
                </a:cubicBezTo>
                <a:cubicBezTo>
                  <a:pt x="524371" y="346192"/>
                  <a:pt x="1098223" y="173096"/>
                  <a:pt x="1672075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/>
          <p:cNvSpPr/>
          <p:nvPr/>
        </p:nvSpPr>
        <p:spPr>
          <a:xfrm>
            <a:off x="2906887" y="1855349"/>
            <a:ext cx="2596526" cy="908658"/>
          </a:xfrm>
          <a:custGeom>
            <a:avLst/>
            <a:gdLst>
              <a:gd name="connsiteX0" fmla="*/ 553239 w 2483639"/>
              <a:gd name="connsiteY0" fmla="*/ 958979 h 1204943"/>
              <a:gd name="connsiteX1" fmla="*/ 84 w 2483639"/>
              <a:gd name="connsiteY1" fmla="*/ 1150890 h 1204943"/>
              <a:gd name="connsiteX2" fmla="*/ 587106 w 2483639"/>
              <a:gd name="connsiteY2" fmla="*/ 101023 h 1204943"/>
              <a:gd name="connsiteX3" fmla="*/ 2483639 w 2483639"/>
              <a:gd name="connsiteY3" fmla="*/ 101023 h 120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639" h="1204943">
                <a:moveTo>
                  <a:pt x="553239" y="958979"/>
                </a:moveTo>
                <a:cubicBezTo>
                  <a:pt x="273839" y="1126431"/>
                  <a:pt x="-5561" y="1293883"/>
                  <a:pt x="84" y="1150890"/>
                </a:cubicBezTo>
                <a:cubicBezTo>
                  <a:pt x="5728" y="1007897"/>
                  <a:pt x="173180" y="276001"/>
                  <a:pt x="587106" y="101023"/>
                </a:cubicBezTo>
                <a:cubicBezTo>
                  <a:pt x="1001032" y="-73955"/>
                  <a:pt x="1742335" y="13534"/>
                  <a:pt x="2483639" y="1010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8692406" y="1375872"/>
            <a:ext cx="30432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void </a:t>
            </a:r>
            <a:r>
              <a:rPr lang="en-US" sz="1600" b="1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ascendFromLeft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   Node temp =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prev.left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temp.left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=temp;</a:t>
            </a:r>
            <a:b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61" name="Freeform: Shape 60"/>
          <p:cNvSpPr/>
          <p:nvPr/>
        </p:nvSpPr>
        <p:spPr>
          <a:xfrm>
            <a:off x="4899416" y="1330642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584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But now we do!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cxnSpLocks/>
            <a:stCxn id="7" idx="5"/>
            <a:endCxn id="11" idx="0"/>
          </p:cNvCxnSpPr>
          <p:nvPr/>
        </p:nvCxnSpPr>
        <p:spPr>
          <a:xfrm>
            <a:off x="2857810" y="4094510"/>
            <a:ext cx="636101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5" idx="5"/>
            <a:endCxn id="8" idx="0"/>
          </p:cNvCxnSpPr>
          <p:nvPr/>
        </p:nvCxnSpPr>
        <p:spPr>
          <a:xfrm>
            <a:off x="4043144" y="2824511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4" idx="5"/>
            <a:endCxn id="6" idx="1"/>
          </p:cNvCxnSpPr>
          <p:nvPr/>
        </p:nvCxnSpPr>
        <p:spPr>
          <a:xfrm>
            <a:off x="6069499" y="2141534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26535" y="358792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28" name="Straight Arrow Connector 27"/>
          <p:cNvCxnSpPr>
            <a:cxnSpLocks/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  <a:stCxn id="11" idx="5"/>
            <a:endCxn id="25" idx="0"/>
          </p:cNvCxnSpPr>
          <p:nvPr/>
        </p:nvCxnSpPr>
        <p:spPr>
          <a:xfrm>
            <a:off x="3721410" y="5217754"/>
            <a:ext cx="209945" cy="52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11" idx="3"/>
            <a:endCxn id="24" idx="0"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endCxn id="23" idx="0"/>
          </p:cNvCxnSpPr>
          <p:nvPr/>
        </p:nvCxnSpPr>
        <p:spPr>
          <a:xfrm>
            <a:off x="4834466" y="4165599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stCxn id="8" idx="3"/>
            <a:endCxn id="22" idx="0"/>
          </p:cNvCxnSpPr>
          <p:nvPr/>
        </p:nvCxnSpPr>
        <p:spPr>
          <a:xfrm flipH="1">
            <a:off x="4222044" y="4094510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932558" y="2824510"/>
            <a:ext cx="555898" cy="763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3"/>
            <a:endCxn id="19" idx="0"/>
          </p:cNvCxnSpPr>
          <p:nvPr/>
        </p:nvCxnSpPr>
        <p:spPr>
          <a:xfrm flipH="1">
            <a:off x="8149478" y="4009843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445789" y="4800420"/>
                <a:ext cx="659271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Our current representation of the tree is </a:t>
                </a:r>
                <a:r>
                  <a:rPr lang="en-US" b="1" dirty="0">
                    <a:solidFill>
                      <a:schemeClr val="accent2"/>
                    </a:solidFill>
                  </a:rPr>
                  <a:t>insufficient</a:t>
                </a:r>
                <a:r>
                  <a:rPr lang="en-US" dirty="0"/>
                  <a:t> to make this decision.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Solution: Enhance every node of the tree </a:t>
                </a:r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with a single bit </a:t>
                </a:r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Ascension routines </a:t>
                </a:r>
                <a:r>
                  <a:rPr lang="en-US" b="1" dirty="0"/>
                  <a:t>to a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will then check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𝑏𝑖𝑡</m:t>
                    </m:r>
                  </m:oMath>
                </a14:m>
                <a:r>
                  <a:rPr lang="en-US" dirty="0"/>
                  <a:t> to find out </a:t>
                </a:r>
                <a:r>
                  <a:rPr lang="en-US" b="1" dirty="0"/>
                  <a:t>which child pointer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/>
                  <a:t> to update</a:t>
                </a:r>
                <a:r>
                  <a:rPr lang="en-US" dirty="0"/>
                  <a:t>. Conventions: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70C0"/>
                    </a:solidFill>
                  </a:rPr>
                  <a:t>Bit unset (0): Ascend from Left.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Bit set (1): Ascend from right.</a:t>
                </a: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789" y="4800420"/>
                <a:ext cx="6592712" cy="2031325"/>
              </a:xfrm>
              <a:prstGeom prst="rect">
                <a:avLst/>
              </a:prstGeom>
              <a:blipFill>
                <a:blip r:embed="rId2"/>
                <a:stretch>
                  <a:fillRect l="-555" t="-1497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/>
          <p:cNvSpPr/>
          <p:nvPr/>
        </p:nvSpPr>
        <p:spPr>
          <a:xfrm>
            <a:off x="5786966" y="1960120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743127" y="2652887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547057" y="3919532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522589" y="4984628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454400" y="4984628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601632" y="3882905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60922" y="259794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341656" y="2824158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</p:cNvCxnSpPr>
          <p:nvPr/>
        </p:nvCxnSpPr>
        <p:spPr>
          <a:xfrm>
            <a:off x="1846247" y="3144682"/>
            <a:ext cx="531799" cy="497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22788" y="4049587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53" name="Straight Arrow Connector 52"/>
          <p:cNvCxnSpPr>
            <a:cxnSpLocks/>
          </p:cNvCxnSpPr>
          <p:nvPr/>
        </p:nvCxnSpPr>
        <p:spPr>
          <a:xfrm>
            <a:off x="1062984" y="4418919"/>
            <a:ext cx="249768" cy="438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: Shape 54"/>
          <p:cNvSpPr/>
          <p:nvPr/>
        </p:nvSpPr>
        <p:spPr>
          <a:xfrm>
            <a:off x="1899217" y="2750834"/>
            <a:ext cx="1672075" cy="1497758"/>
          </a:xfrm>
          <a:custGeom>
            <a:avLst/>
            <a:gdLst>
              <a:gd name="connsiteX0" fmla="*/ 531897 w 1672075"/>
              <a:gd name="connsiteY0" fmla="*/ 1332088 h 1497758"/>
              <a:gd name="connsiteX1" fmla="*/ 23897 w 1672075"/>
              <a:gd name="connsiteY1" fmla="*/ 1444977 h 1497758"/>
              <a:gd name="connsiteX2" fmla="*/ 249675 w 1672075"/>
              <a:gd name="connsiteY2" fmla="*/ 587022 h 1497758"/>
              <a:gd name="connsiteX3" fmla="*/ 1672075 w 1672075"/>
              <a:gd name="connsiteY3" fmla="*/ 0 h 149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075" h="1497758">
                <a:moveTo>
                  <a:pt x="531897" y="1332088"/>
                </a:moveTo>
                <a:cubicBezTo>
                  <a:pt x="301415" y="1450621"/>
                  <a:pt x="70934" y="1569155"/>
                  <a:pt x="23897" y="1444977"/>
                </a:cubicBezTo>
                <a:cubicBezTo>
                  <a:pt x="-23140" y="1320799"/>
                  <a:pt x="-25021" y="827851"/>
                  <a:pt x="249675" y="587022"/>
                </a:cubicBezTo>
                <a:cubicBezTo>
                  <a:pt x="524371" y="346192"/>
                  <a:pt x="1098223" y="173096"/>
                  <a:pt x="1672075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/>
          <p:cNvSpPr/>
          <p:nvPr/>
        </p:nvSpPr>
        <p:spPr>
          <a:xfrm>
            <a:off x="2906887" y="1855349"/>
            <a:ext cx="2596526" cy="908658"/>
          </a:xfrm>
          <a:custGeom>
            <a:avLst/>
            <a:gdLst>
              <a:gd name="connsiteX0" fmla="*/ 553239 w 2483639"/>
              <a:gd name="connsiteY0" fmla="*/ 958979 h 1204943"/>
              <a:gd name="connsiteX1" fmla="*/ 84 w 2483639"/>
              <a:gd name="connsiteY1" fmla="*/ 1150890 h 1204943"/>
              <a:gd name="connsiteX2" fmla="*/ 587106 w 2483639"/>
              <a:gd name="connsiteY2" fmla="*/ 101023 h 1204943"/>
              <a:gd name="connsiteX3" fmla="*/ 2483639 w 2483639"/>
              <a:gd name="connsiteY3" fmla="*/ 101023 h 120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639" h="1204943">
                <a:moveTo>
                  <a:pt x="553239" y="958979"/>
                </a:moveTo>
                <a:cubicBezTo>
                  <a:pt x="273839" y="1126431"/>
                  <a:pt x="-5561" y="1293883"/>
                  <a:pt x="84" y="1150890"/>
                </a:cubicBezTo>
                <a:cubicBezTo>
                  <a:pt x="5728" y="1007897"/>
                  <a:pt x="173180" y="276001"/>
                  <a:pt x="587106" y="101023"/>
                </a:cubicBezTo>
                <a:cubicBezTo>
                  <a:pt x="1001032" y="-73955"/>
                  <a:pt x="1742335" y="13534"/>
                  <a:pt x="2483639" y="1010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8692406" y="1375872"/>
            <a:ext cx="30432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void </a:t>
            </a:r>
            <a:r>
              <a:rPr lang="en-US" sz="1600" b="1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ascendFromLeft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   Node temp =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prev.left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temp.left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=temp;</a:t>
            </a:r>
            <a:b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 rot="3366282">
            <a:off x="1415585" y="5326914"/>
            <a:ext cx="948267" cy="72020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48265" y="6181254"/>
            <a:ext cx="4948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But don’t forget this is preorder traversal!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So we need to descend right!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6693" flipH="1">
            <a:off x="158924" y="5972995"/>
            <a:ext cx="670982" cy="67098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61" name="Freeform: Shape 60"/>
          <p:cNvSpPr/>
          <p:nvPr/>
        </p:nvSpPr>
        <p:spPr>
          <a:xfrm>
            <a:off x="4899416" y="1330642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796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Descending right…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cxnSpLocks/>
            <a:stCxn id="7" idx="5"/>
            <a:endCxn id="11" idx="0"/>
          </p:cNvCxnSpPr>
          <p:nvPr/>
        </p:nvCxnSpPr>
        <p:spPr>
          <a:xfrm>
            <a:off x="2857810" y="4094510"/>
            <a:ext cx="636101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5" idx="5"/>
            <a:endCxn id="8" idx="0"/>
          </p:cNvCxnSpPr>
          <p:nvPr/>
        </p:nvCxnSpPr>
        <p:spPr>
          <a:xfrm>
            <a:off x="4043144" y="2824511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4" idx="5"/>
            <a:endCxn id="6" idx="1"/>
          </p:cNvCxnSpPr>
          <p:nvPr/>
        </p:nvCxnSpPr>
        <p:spPr>
          <a:xfrm>
            <a:off x="6069499" y="2141534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42371" y="361417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0" name="Straight Arrow Connector 29"/>
          <p:cNvCxnSpPr>
            <a:cxnSpLocks/>
            <a:stCxn id="11" idx="5"/>
            <a:endCxn id="25" idx="0"/>
          </p:cNvCxnSpPr>
          <p:nvPr/>
        </p:nvCxnSpPr>
        <p:spPr>
          <a:xfrm>
            <a:off x="3721410" y="5217754"/>
            <a:ext cx="209945" cy="52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11" idx="3"/>
            <a:endCxn id="24" idx="0"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endCxn id="23" idx="0"/>
          </p:cNvCxnSpPr>
          <p:nvPr/>
        </p:nvCxnSpPr>
        <p:spPr>
          <a:xfrm>
            <a:off x="4834466" y="4165599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stCxn id="8" idx="3"/>
            <a:endCxn id="22" idx="0"/>
          </p:cNvCxnSpPr>
          <p:nvPr/>
        </p:nvCxnSpPr>
        <p:spPr>
          <a:xfrm flipH="1">
            <a:off x="4222044" y="4094510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948394" y="2824510"/>
            <a:ext cx="540062" cy="789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3"/>
            <a:endCxn id="19" idx="0"/>
          </p:cNvCxnSpPr>
          <p:nvPr/>
        </p:nvCxnSpPr>
        <p:spPr>
          <a:xfrm flipH="1">
            <a:off x="8149478" y="4009843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445789" y="4800420"/>
            <a:ext cx="6592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descendRight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()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/>
              <a:t>is entirely symmetrical to 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descendLeft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.</a:t>
            </a:r>
          </a:p>
        </p:txBody>
      </p:sp>
      <p:sp>
        <p:nvSpPr>
          <p:cNvPr id="43" name="Oval 42"/>
          <p:cNvSpPr/>
          <p:nvPr/>
        </p:nvSpPr>
        <p:spPr>
          <a:xfrm>
            <a:off x="5786966" y="1960120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743127" y="2652887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547057" y="3919532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522589" y="4984628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454400" y="4984628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601632" y="3882905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60922" y="259794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17877" y="3872521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  <a:endCxn id="10" idx="1"/>
          </p:cNvCxnSpPr>
          <p:nvPr/>
        </p:nvCxnSpPr>
        <p:spPr>
          <a:xfrm>
            <a:off x="874528" y="4298738"/>
            <a:ext cx="475595" cy="5757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336799" y="6427334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53" name="Straight Arrow Connector 52"/>
          <p:cNvCxnSpPr>
            <a:cxnSpLocks/>
          </p:cNvCxnSpPr>
          <p:nvPr/>
        </p:nvCxnSpPr>
        <p:spPr>
          <a:xfrm flipH="1" flipV="1">
            <a:off x="2036545" y="6106870"/>
            <a:ext cx="463942" cy="320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: Shape 54"/>
          <p:cNvSpPr/>
          <p:nvPr/>
        </p:nvSpPr>
        <p:spPr>
          <a:xfrm>
            <a:off x="1899217" y="2750834"/>
            <a:ext cx="1672075" cy="1497758"/>
          </a:xfrm>
          <a:custGeom>
            <a:avLst/>
            <a:gdLst>
              <a:gd name="connsiteX0" fmla="*/ 531897 w 1672075"/>
              <a:gd name="connsiteY0" fmla="*/ 1332088 h 1497758"/>
              <a:gd name="connsiteX1" fmla="*/ 23897 w 1672075"/>
              <a:gd name="connsiteY1" fmla="*/ 1444977 h 1497758"/>
              <a:gd name="connsiteX2" fmla="*/ 249675 w 1672075"/>
              <a:gd name="connsiteY2" fmla="*/ 587022 h 1497758"/>
              <a:gd name="connsiteX3" fmla="*/ 1672075 w 1672075"/>
              <a:gd name="connsiteY3" fmla="*/ 0 h 149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075" h="1497758">
                <a:moveTo>
                  <a:pt x="531897" y="1332088"/>
                </a:moveTo>
                <a:cubicBezTo>
                  <a:pt x="301415" y="1450621"/>
                  <a:pt x="70934" y="1569155"/>
                  <a:pt x="23897" y="1444977"/>
                </a:cubicBezTo>
                <a:cubicBezTo>
                  <a:pt x="-23140" y="1320799"/>
                  <a:pt x="-25021" y="827851"/>
                  <a:pt x="249675" y="587022"/>
                </a:cubicBezTo>
                <a:cubicBezTo>
                  <a:pt x="524371" y="346192"/>
                  <a:pt x="1098223" y="173096"/>
                  <a:pt x="1672075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/>
          <p:cNvSpPr/>
          <p:nvPr/>
        </p:nvSpPr>
        <p:spPr>
          <a:xfrm>
            <a:off x="2906887" y="1855349"/>
            <a:ext cx="2596526" cy="908658"/>
          </a:xfrm>
          <a:custGeom>
            <a:avLst/>
            <a:gdLst>
              <a:gd name="connsiteX0" fmla="*/ 553239 w 2483639"/>
              <a:gd name="connsiteY0" fmla="*/ 958979 h 1204943"/>
              <a:gd name="connsiteX1" fmla="*/ 84 w 2483639"/>
              <a:gd name="connsiteY1" fmla="*/ 1150890 h 1204943"/>
              <a:gd name="connsiteX2" fmla="*/ 587106 w 2483639"/>
              <a:gd name="connsiteY2" fmla="*/ 101023 h 1204943"/>
              <a:gd name="connsiteX3" fmla="*/ 2483639 w 2483639"/>
              <a:gd name="connsiteY3" fmla="*/ 101023 h 120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639" h="1204943">
                <a:moveTo>
                  <a:pt x="553239" y="958979"/>
                </a:moveTo>
                <a:cubicBezTo>
                  <a:pt x="273839" y="1126431"/>
                  <a:pt x="-5561" y="1293883"/>
                  <a:pt x="84" y="1150890"/>
                </a:cubicBezTo>
                <a:cubicBezTo>
                  <a:pt x="5728" y="1007897"/>
                  <a:pt x="173180" y="276001"/>
                  <a:pt x="587106" y="101023"/>
                </a:cubicBezTo>
                <a:cubicBezTo>
                  <a:pt x="1001032" y="-73955"/>
                  <a:pt x="1742335" y="13534"/>
                  <a:pt x="2483639" y="1010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/>
          <p:cNvCxnSpPr>
            <a:stCxn id="10" idx="5"/>
            <a:endCxn id="7" idx="4"/>
          </p:cNvCxnSpPr>
          <p:nvPr/>
        </p:nvCxnSpPr>
        <p:spPr>
          <a:xfrm rot="5400000" flipH="1" flipV="1">
            <a:off x="1691638" y="4279082"/>
            <a:ext cx="1052155" cy="825189"/>
          </a:xfrm>
          <a:prstGeom prst="curvedConnector3">
            <a:avLst>
              <a:gd name="adj1" fmla="val -284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63" name="Freeform: Shape 62"/>
          <p:cNvSpPr/>
          <p:nvPr/>
        </p:nvSpPr>
        <p:spPr>
          <a:xfrm>
            <a:off x="4899416" y="1330642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452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And ascending from right!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cxnSpLocks/>
            <a:stCxn id="7" idx="5"/>
            <a:endCxn id="11" idx="0"/>
          </p:cNvCxnSpPr>
          <p:nvPr/>
        </p:nvCxnSpPr>
        <p:spPr>
          <a:xfrm>
            <a:off x="2857810" y="4094510"/>
            <a:ext cx="636101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5" idx="5"/>
            <a:endCxn id="8" idx="0"/>
          </p:cNvCxnSpPr>
          <p:nvPr/>
        </p:nvCxnSpPr>
        <p:spPr>
          <a:xfrm>
            <a:off x="4043144" y="2824511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4" idx="5"/>
            <a:endCxn id="6" idx="1"/>
          </p:cNvCxnSpPr>
          <p:nvPr/>
        </p:nvCxnSpPr>
        <p:spPr>
          <a:xfrm>
            <a:off x="6069499" y="2141534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55176" y="3680176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0" name="Straight Arrow Connector 29"/>
          <p:cNvCxnSpPr>
            <a:cxnSpLocks/>
            <a:stCxn id="11" idx="5"/>
            <a:endCxn id="25" idx="0"/>
          </p:cNvCxnSpPr>
          <p:nvPr/>
        </p:nvCxnSpPr>
        <p:spPr>
          <a:xfrm>
            <a:off x="3721410" y="5217754"/>
            <a:ext cx="209945" cy="52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11" idx="3"/>
            <a:endCxn id="24" idx="0"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endCxn id="23" idx="0"/>
          </p:cNvCxnSpPr>
          <p:nvPr/>
        </p:nvCxnSpPr>
        <p:spPr>
          <a:xfrm>
            <a:off x="4834466" y="4165599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stCxn id="8" idx="3"/>
            <a:endCxn id="22" idx="0"/>
          </p:cNvCxnSpPr>
          <p:nvPr/>
        </p:nvCxnSpPr>
        <p:spPr>
          <a:xfrm flipH="1">
            <a:off x="4222044" y="4094510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7061199" y="2824510"/>
            <a:ext cx="427257" cy="855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3"/>
            <a:endCxn id="19" idx="0"/>
          </p:cNvCxnSpPr>
          <p:nvPr/>
        </p:nvCxnSpPr>
        <p:spPr>
          <a:xfrm flipH="1">
            <a:off x="8149478" y="4009843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585800" y="4772229"/>
            <a:ext cx="6741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descendRight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()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/>
              <a:t>is entirely symmetrical to 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descendLeft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ascendFromRight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n-US" dirty="0"/>
              <a:t>is entirely symmetrical to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ascendFromLeft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!</a:t>
            </a:r>
          </a:p>
        </p:txBody>
      </p:sp>
      <p:sp>
        <p:nvSpPr>
          <p:cNvPr id="43" name="Oval 42"/>
          <p:cNvSpPr/>
          <p:nvPr/>
        </p:nvSpPr>
        <p:spPr>
          <a:xfrm>
            <a:off x="5786966" y="1960120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743127" y="2652887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547057" y="3919532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522589" y="4984628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454400" y="4984628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601632" y="3882905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60922" y="259794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112909" y="3195105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  <a:endCxn id="7" idx="7"/>
          </p:cNvCxnSpPr>
          <p:nvPr/>
        </p:nvCxnSpPr>
        <p:spPr>
          <a:xfrm flipH="1">
            <a:off x="2857810" y="3595509"/>
            <a:ext cx="398856" cy="1557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54" idx="2"/>
            <a:endCxn id="10" idx="1"/>
          </p:cNvCxnSpPr>
          <p:nvPr/>
        </p:nvCxnSpPr>
        <p:spPr>
          <a:xfrm>
            <a:off x="1172495" y="4489093"/>
            <a:ext cx="177628" cy="385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: Shape 54"/>
          <p:cNvSpPr/>
          <p:nvPr/>
        </p:nvSpPr>
        <p:spPr>
          <a:xfrm>
            <a:off x="1899217" y="2750834"/>
            <a:ext cx="1672075" cy="1497758"/>
          </a:xfrm>
          <a:custGeom>
            <a:avLst/>
            <a:gdLst>
              <a:gd name="connsiteX0" fmla="*/ 531897 w 1672075"/>
              <a:gd name="connsiteY0" fmla="*/ 1332088 h 1497758"/>
              <a:gd name="connsiteX1" fmla="*/ 23897 w 1672075"/>
              <a:gd name="connsiteY1" fmla="*/ 1444977 h 1497758"/>
              <a:gd name="connsiteX2" fmla="*/ 249675 w 1672075"/>
              <a:gd name="connsiteY2" fmla="*/ 587022 h 1497758"/>
              <a:gd name="connsiteX3" fmla="*/ 1672075 w 1672075"/>
              <a:gd name="connsiteY3" fmla="*/ 0 h 149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075" h="1497758">
                <a:moveTo>
                  <a:pt x="531897" y="1332088"/>
                </a:moveTo>
                <a:cubicBezTo>
                  <a:pt x="301415" y="1450621"/>
                  <a:pt x="70934" y="1569155"/>
                  <a:pt x="23897" y="1444977"/>
                </a:cubicBezTo>
                <a:cubicBezTo>
                  <a:pt x="-23140" y="1320799"/>
                  <a:pt x="-25021" y="827851"/>
                  <a:pt x="249675" y="587022"/>
                </a:cubicBezTo>
                <a:cubicBezTo>
                  <a:pt x="524371" y="346192"/>
                  <a:pt x="1098223" y="173096"/>
                  <a:pt x="1672075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/>
          <p:cNvSpPr/>
          <p:nvPr/>
        </p:nvSpPr>
        <p:spPr>
          <a:xfrm>
            <a:off x="2906887" y="1855349"/>
            <a:ext cx="2596526" cy="908658"/>
          </a:xfrm>
          <a:custGeom>
            <a:avLst/>
            <a:gdLst>
              <a:gd name="connsiteX0" fmla="*/ 553239 w 2483639"/>
              <a:gd name="connsiteY0" fmla="*/ 958979 h 1204943"/>
              <a:gd name="connsiteX1" fmla="*/ 84 w 2483639"/>
              <a:gd name="connsiteY1" fmla="*/ 1150890 h 1204943"/>
              <a:gd name="connsiteX2" fmla="*/ 587106 w 2483639"/>
              <a:gd name="connsiteY2" fmla="*/ 101023 h 1204943"/>
              <a:gd name="connsiteX3" fmla="*/ 2483639 w 2483639"/>
              <a:gd name="connsiteY3" fmla="*/ 101023 h 120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639" h="1204943">
                <a:moveTo>
                  <a:pt x="553239" y="958979"/>
                </a:moveTo>
                <a:cubicBezTo>
                  <a:pt x="273839" y="1126431"/>
                  <a:pt x="-5561" y="1293883"/>
                  <a:pt x="84" y="1150890"/>
                </a:cubicBezTo>
                <a:cubicBezTo>
                  <a:pt x="5728" y="1007897"/>
                  <a:pt x="173180" y="276001"/>
                  <a:pt x="587106" y="101023"/>
                </a:cubicBezTo>
                <a:cubicBezTo>
                  <a:pt x="1001032" y="-73955"/>
                  <a:pt x="1742335" y="13534"/>
                  <a:pt x="2483639" y="1010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52172" y="4119761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58" name="Freeform: Shape 57"/>
          <p:cNvSpPr/>
          <p:nvPr/>
        </p:nvSpPr>
        <p:spPr>
          <a:xfrm>
            <a:off x="4899416" y="1330642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998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Traversal…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cxnSpLocks/>
            <a:stCxn id="7" idx="5"/>
            <a:endCxn id="11" idx="0"/>
          </p:cNvCxnSpPr>
          <p:nvPr/>
        </p:nvCxnSpPr>
        <p:spPr>
          <a:xfrm>
            <a:off x="2857810" y="4094510"/>
            <a:ext cx="636101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5" idx="5"/>
            <a:endCxn id="8" idx="0"/>
          </p:cNvCxnSpPr>
          <p:nvPr/>
        </p:nvCxnSpPr>
        <p:spPr>
          <a:xfrm>
            <a:off x="4043144" y="2824511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4" idx="5"/>
            <a:endCxn id="6" idx="1"/>
          </p:cNvCxnSpPr>
          <p:nvPr/>
        </p:nvCxnSpPr>
        <p:spPr>
          <a:xfrm>
            <a:off x="6069499" y="2141534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78257" y="359550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0" name="Straight Arrow Connector 29"/>
          <p:cNvCxnSpPr>
            <a:cxnSpLocks/>
            <a:stCxn id="11" idx="5"/>
            <a:endCxn id="25" idx="0"/>
          </p:cNvCxnSpPr>
          <p:nvPr/>
        </p:nvCxnSpPr>
        <p:spPr>
          <a:xfrm>
            <a:off x="3721410" y="5217754"/>
            <a:ext cx="209945" cy="52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11" idx="3"/>
            <a:endCxn id="24" idx="0"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endCxn id="23" idx="0"/>
          </p:cNvCxnSpPr>
          <p:nvPr/>
        </p:nvCxnSpPr>
        <p:spPr>
          <a:xfrm>
            <a:off x="4834466" y="4165599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stCxn id="8" idx="3"/>
            <a:endCxn id="22" idx="0"/>
          </p:cNvCxnSpPr>
          <p:nvPr/>
        </p:nvCxnSpPr>
        <p:spPr>
          <a:xfrm flipH="1">
            <a:off x="4222044" y="4094510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7084280" y="2824510"/>
            <a:ext cx="404176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3"/>
            <a:endCxn id="19" idx="0"/>
          </p:cNvCxnSpPr>
          <p:nvPr/>
        </p:nvCxnSpPr>
        <p:spPr>
          <a:xfrm flipH="1">
            <a:off x="8149478" y="4009843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5786966" y="1960120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743127" y="2652887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547057" y="3919532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454400" y="4984628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601632" y="3882905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60922" y="259794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493005" y="2206816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  <a:endCxn id="5" idx="7"/>
          </p:cNvCxnSpPr>
          <p:nvPr/>
        </p:nvCxnSpPr>
        <p:spPr>
          <a:xfrm flipH="1">
            <a:off x="4043144" y="2466026"/>
            <a:ext cx="427014" cy="15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54" idx="2"/>
          </p:cNvCxnSpPr>
          <p:nvPr/>
        </p:nvCxnSpPr>
        <p:spPr>
          <a:xfrm>
            <a:off x="1950248" y="2973506"/>
            <a:ext cx="547848" cy="6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eeform: Shape 55"/>
          <p:cNvSpPr/>
          <p:nvPr/>
        </p:nvSpPr>
        <p:spPr>
          <a:xfrm>
            <a:off x="2906887" y="1855349"/>
            <a:ext cx="2596526" cy="908658"/>
          </a:xfrm>
          <a:custGeom>
            <a:avLst/>
            <a:gdLst>
              <a:gd name="connsiteX0" fmla="*/ 553239 w 2483639"/>
              <a:gd name="connsiteY0" fmla="*/ 958979 h 1204943"/>
              <a:gd name="connsiteX1" fmla="*/ 84 w 2483639"/>
              <a:gd name="connsiteY1" fmla="*/ 1150890 h 1204943"/>
              <a:gd name="connsiteX2" fmla="*/ 587106 w 2483639"/>
              <a:gd name="connsiteY2" fmla="*/ 101023 h 1204943"/>
              <a:gd name="connsiteX3" fmla="*/ 2483639 w 2483639"/>
              <a:gd name="connsiteY3" fmla="*/ 101023 h 120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639" h="1204943">
                <a:moveTo>
                  <a:pt x="553239" y="958979"/>
                </a:moveTo>
                <a:cubicBezTo>
                  <a:pt x="273839" y="1126431"/>
                  <a:pt x="-5561" y="1293883"/>
                  <a:pt x="84" y="1150890"/>
                </a:cubicBezTo>
                <a:cubicBezTo>
                  <a:pt x="5728" y="1007897"/>
                  <a:pt x="173180" y="276001"/>
                  <a:pt x="587106" y="101023"/>
                </a:cubicBezTo>
                <a:cubicBezTo>
                  <a:pt x="1001032" y="-73955"/>
                  <a:pt x="1742335" y="13534"/>
                  <a:pt x="2483639" y="1010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629925" y="2604174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/>
          <p:cNvSpPr/>
          <p:nvPr/>
        </p:nvSpPr>
        <p:spPr>
          <a:xfrm>
            <a:off x="8149477" y="730690"/>
            <a:ext cx="2484970" cy="5944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Routine used: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ascendFromleft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52" name="Straight Arrow Connector 51"/>
          <p:cNvCxnSpPr>
            <a:cxnSpLocks/>
            <a:stCxn id="7" idx="3"/>
            <a:endCxn id="10" idx="0"/>
          </p:cNvCxnSpPr>
          <p:nvPr/>
        </p:nvCxnSpPr>
        <p:spPr>
          <a:xfrm flipH="1">
            <a:off x="1577623" y="4094510"/>
            <a:ext cx="825188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522589" y="4984628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61" name="Freeform: Shape 60"/>
          <p:cNvSpPr/>
          <p:nvPr/>
        </p:nvSpPr>
        <p:spPr>
          <a:xfrm>
            <a:off x="4899416" y="1330642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271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Traversal…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cxnSpLocks/>
            <a:stCxn id="5" idx="5"/>
            <a:endCxn id="8" idx="0"/>
          </p:cNvCxnSpPr>
          <p:nvPr/>
        </p:nvCxnSpPr>
        <p:spPr>
          <a:xfrm>
            <a:off x="4043144" y="2824511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4" idx="5"/>
            <a:endCxn id="6" idx="1"/>
          </p:cNvCxnSpPr>
          <p:nvPr/>
        </p:nvCxnSpPr>
        <p:spPr>
          <a:xfrm>
            <a:off x="6069499" y="2141534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90669" y="3569020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0" name="Straight Arrow Connector 29"/>
          <p:cNvCxnSpPr>
            <a:cxnSpLocks/>
            <a:stCxn id="11" idx="5"/>
            <a:endCxn id="25" idx="0"/>
          </p:cNvCxnSpPr>
          <p:nvPr/>
        </p:nvCxnSpPr>
        <p:spPr>
          <a:xfrm>
            <a:off x="3721410" y="5217754"/>
            <a:ext cx="209945" cy="52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11" idx="3"/>
            <a:endCxn id="24" idx="0"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endCxn id="23" idx="0"/>
          </p:cNvCxnSpPr>
          <p:nvPr/>
        </p:nvCxnSpPr>
        <p:spPr>
          <a:xfrm>
            <a:off x="4834466" y="4165599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stCxn id="8" idx="3"/>
            <a:endCxn id="22" idx="0"/>
          </p:cNvCxnSpPr>
          <p:nvPr/>
        </p:nvCxnSpPr>
        <p:spPr>
          <a:xfrm flipH="1">
            <a:off x="4222044" y="4094510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996692" y="2824510"/>
            <a:ext cx="491764" cy="744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3"/>
            <a:endCxn id="19" idx="0"/>
          </p:cNvCxnSpPr>
          <p:nvPr/>
        </p:nvCxnSpPr>
        <p:spPr>
          <a:xfrm flipH="1">
            <a:off x="8149478" y="4009843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5786966" y="1960120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743127" y="2652887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454400" y="4984628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601632" y="3882905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60922" y="259794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263765" y="3353309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  <a:endCxn id="7" idx="7"/>
          </p:cNvCxnSpPr>
          <p:nvPr/>
        </p:nvCxnSpPr>
        <p:spPr>
          <a:xfrm flipH="1">
            <a:off x="2857810" y="3612519"/>
            <a:ext cx="383108" cy="13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endCxn id="11" idx="6"/>
          </p:cNvCxnSpPr>
          <p:nvPr/>
        </p:nvCxnSpPr>
        <p:spPr>
          <a:xfrm flipH="1" flipV="1">
            <a:off x="3815644" y="5046132"/>
            <a:ext cx="1098691" cy="9494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eeform: Shape 55"/>
          <p:cNvSpPr/>
          <p:nvPr/>
        </p:nvSpPr>
        <p:spPr>
          <a:xfrm>
            <a:off x="2906887" y="1855349"/>
            <a:ext cx="2596526" cy="908658"/>
          </a:xfrm>
          <a:custGeom>
            <a:avLst/>
            <a:gdLst>
              <a:gd name="connsiteX0" fmla="*/ 553239 w 2483639"/>
              <a:gd name="connsiteY0" fmla="*/ 958979 h 1204943"/>
              <a:gd name="connsiteX1" fmla="*/ 84 w 2483639"/>
              <a:gd name="connsiteY1" fmla="*/ 1150890 h 1204943"/>
              <a:gd name="connsiteX2" fmla="*/ 587106 w 2483639"/>
              <a:gd name="connsiteY2" fmla="*/ 101023 h 1204943"/>
              <a:gd name="connsiteX3" fmla="*/ 2483639 w 2483639"/>
              <a:gd name="connsiteY3" fmla="*/ 101023 h 120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639" h="1204943">
                <a:moveTo>
                  <a:pt x="553239" y="958979"/>
                </a:moveTo>
                <a:cubicBezTo>
                  <a:pt x="273839" y="1126431"/>
                  <a:pt x="-5561" y="1293883"/>
                  <a:pt x="84" y="1150890"/>
                </a:cubicBezTo>
                <a:cubicBezTo>
                  <a:pt x="5728" y="1007897"/>
                  <a:pt x="173180" y="276001"/>
                  <a:pt x="587106" y="101023"/>
                </a:cubicBezTo>
                <a:cubicBezTo>
                  <a:pt x="1001032" y="-73955"/>
                  <a:pt x="1742335" y="13534"/>
                  <a:pt x="2483639" y="1010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813327" y="5946960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/>
          <p:cNvSpPr/>
          <p:nvPr/>
        </p:nvSpPr>
        <p:spPr>
          <a:xfrm>
            <a:off x="8149477" y="730690"/>
            <a:ext cx="2484970" cy="5944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Routine used: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descendRight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52" name="Straight Arrow Connector 51"/>
          <p:cNvCxnSpPr>
            <a:cxnSpLocks/>
            <a:stCxn id="7" idx="3"/>
            <a:endCxn id="10" idx="0"/>
          </p:cNvCxnSpPr>
          <p:nvPr/>
        </p:nvCxnSpPr>
        <p:spPr>
          <a:xfrm flipH="1">
            <a:off x="1577623" y="4094510"/>
            <a:ext cx="825188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/>
          <p:cNvCxnSpPr>
            <a:cxnSpLocks/>
          </p:cNvCxnSpPr>
          <p:nvPr/>
        </p:nvCxnSpPr>
        <p:spPr>
          <a:xfrm rot="5400000" flipH="1" flipV="1">
            <a:off x="2812464" y="3113859"/>
            <a:ext cx="1052155" cy="825189"/>
          </a:xfrm>
          <a:prstGeom prst="curvedConnector3">
            <a:avLst>
              <a:gd name="adj1" fmla="val -284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522589" y="5029783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75277" y="390477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62" name="Freeform: Shape 61"/>
          <p:cNvSpPr/>
          <p:nvPr/>
        </p:nvSpPr>
        <p:spPr>
          <a:xfrm>
            <a:off x="4899416" y="1330642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0799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Traversal…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cxnSpLocks/>
            <a:stCxn id="5" idx="5"/>
            <a:endCxn id="8" idx="0"/>
          </p:cNvCxnSpPr>
          <p:nvPr/>
        </p:nvCxnSpPr>
        <p:spPr>
          <a:xfrm>
            <a:off x="4043144" y="2824511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4" idx="5"/>
            <a:endCxn id="6" idx="1"/>
          </p:cNvCxnSpPr>
          <p:nvPr/>
        </p:nvCxnSpPr>
        <p:spPr>
          <a:xfrm>
            <a:off x="6069499" y="2141534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60126" y="3548178"/>
            <a:ext cx="382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0" name="Straight Arrow Connector 29"/>
          <p:cNvCxnSpPr>
            <a:cxnSpLocks/>
            <a:stCxn id="11" idx="5"/>
            <a:endCxn id="25" idx="0"/>
          </p:cNvCxnSpPr>
          <p:nvPr/>
        </p:nvCxnSpPr>
        <p:spPr>
          <a:xfrm>
            <a:off x="3721410" y="5217754"/>
            <a:ext cx="209945" cy="52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endCxn id="23" idx="0"/>
          </p:cNvCxnSpPr>
          <p:nvPr/>
        </p:nvCxnSpPr>
        <p:spPr>
          <a:xfrm>
            <a:off x="4834466" y="4165599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stCxn id="8" idx="3"/>
            <a:endCxn id="22" idx="0"/>
          </p:cNvCxnSpPr>
          <p:nvPr/>
        </p:nvCxnSpPr>
        <p:spPr>
          <a:xfrm flipH="1">
            <a:off x="4222044" y="4094510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7051607" y="2824510"/>
            <a:ext cx="436849" cy="723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3"/>
            <a:endCxn id="19" idx="0"/>
          </p:cNvCxnSpPr>
          <p:nvPr/>
        </p:nvCxnSpPr>
        <p:spPr>
          <a:xfrm flipH="1">
            <a:off x="8149478" y="4009843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5786966" y="1960120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743127" y="2652887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601632" y="3882905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60922" y="259794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575477" y="5254408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  <a:endCxn id="11" idx="6"/>
          </p:cNvCxnSpPr>
          <p:nvPr/>
        </p:nvCxnSpPr>
        <p:spPr>
          <a:xfrm flipH="1" flipV="1">
            <a:off x="3815644" y="5046132"/>
            <a:ext cx="736986" cy="467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</p:cNvCxnSpPr>
          <p:nvPr/>
        </p:nvCxnSpPr>
        <p:spPr>
          <a:xfrm flipH="1" flipV="1">
            <a:off x="3092666" y="6052020"/>
            <a:ext cx="1044711" cy="317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eeform: Shape 55"/>
          <p:cNvSpPr/>
          <p:nvPr/>
        </p:nvSpPr>
        <p:spPr>
          <a:xfrm>
            <a:off x="2906887" y="1855349"/>
            <a:ext cx="2596526" cy="908658"/>
          </a:xfrm>
          <a:custGeom>
            <a:avLst/>
            <a:gdLst>
              <a:gd name="connsiteX0" fmla="*/ 553239 w 2483639"/>
              <a:gd name="connsiteY0" fmla="*/ 958979 h 1204943"/>
              <a:gd name="connsiteX1" fmla="*/ 84 w 2483639"/>
              <a:gd name="connsiteY1" fmla="*/ 1150890 h 1204943"/>
              <a:gd name="connsiteX2" fmla="*/ 587106 w 2483639"/>
              <a:gd name="connsiteY2" fmla="*/ 101023 h 1204943"/>
              <a:gd name="connsiteX3" fmla="*/ 2483639 w 2483639"/>
              <a:gd name="connsiteY3" fmla="*/ 101023 h 120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639" h="1204943">
                <a:moveTo>
                  <a:pt x="553239" y="958979"/>
                </a:moveTo>
                <a:cubicBezTo>
                  <a:pt x="273839" y="1126431"/>
                  <a:pt x="-5561" y="1293883"/>
                  <a:pt x="84" y="1150890"/>
                </a:cubicBezTo>
                <a:cubicBezTo>
                  <a:pt x="5728" y="1007897"/>
                  <a:pt x="173180" y="276001"/>
                  <a:pt x="587106" y="101023"/>
                </a:cubicBezTo>
                <a:cubicBezTo>
                  <a:pt x="1001032" y="-73955"/>
                  <a:pt x="1742335" y="13534"/>
                  <a:pt x="2483639" y="1010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043144" y="6179677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/>
          <p:cNvSpPr/>
          <p:nvPr/>
        </p:nvSpPr>
        <p:spPr>
          <a:xfrm>
            <a:off x="8149477" y="730690"/>
            <a:ext cx="2484970" cy="5944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Routine used:</a:t>
            </a:r>
            <a:br>
              <a:rPr lang="en-US" dirty="0">
                <a:solidFill>
                  <a:srgbClr val="FF66FF"/>
                </a:solidFill>
              </a:rPr>
            </a:b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descendLeft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52" name="Straight Arrow Connector 51"/>
          <p:cNvCxnSpPr>
            <a:cxnSpLocks/>
            <a:stCxn id="7" idx="3"/>
            <a:endCxn id="10" idx="0"/>
          </p:cNvCxnSpPr>
          <p:nvPr/>
        </p:nvCxnSpPr>
        <p:spPr>
          <a:xfrm flipH="1">
            <a:off x="1577623" y="4094510"/>
            <a:ext cx="825188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/>
          <p:cNvCxnSpPr>
            <a:cxnSpLocks/>
          </p:cNvCxnSpPr>
          <p:nvPr/>
        </p:nvCxnSpPr>
        <p:spPr>
          <a:xfrm rot="5400000" flipH="1" flipV="1">
            <a:off x="2812464" y="3113859"/>
            <a:ext cx="1052155" cy="825189"/>
          </a:xfrm>
          <a:prstGeom prst="curvedConnector3">
            <a:avLst>
              <a:gd name="adj1" fmla="val -284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/>
          <p:cNvCxnSpPr>
            <a:cxnSpLocks/>
            <a:stCxn id="11" idx="3"/>
            <a:endCxn id="7" idx="4"/>
          </p:cNvCxnSpPr>
          <p:nvPr/>
        </p:nvCxnSpPr>
        <p:spPr>
          <a:xfrm rot="5400000" flipH="1">
            <a:off x="2422283" y="4373627"/>
            <a:ext cx="1052155" cy="636100"/>
          </a:xfrm>
          <a:prstGeom prst="curvedConnector3">
            <a:avLst>
              <a:gd name="adj1" fmla="val -284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1522589" y="5029783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575277" y="390477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381519" y="5029783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62" name="Freeform: Shape 61"/>
          <p:cNvSpPr/>
          <p:nvPr/>
        </p:nvSpPr>
        <p:spPr>
          <a:xfrm>
            <a:off x="4899416" y="1330642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651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Traversal…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cxnSpLocks/>
            <a:stCxn id="5" idx="5"/>
            <a:endCxn id="8" idx="0"/>
          </p:cNvCxnSpPr>
          <p:nvPr/>
        </p:nvCxnSpPr>
        <p:spPr>
          <a:xfrm>
            <a:off x="4043144" y="2824511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4" idx="5"/>
            <a:endCxn id="6" idx="1"/>
          </p:cNvCxnSpPr>
          <p:nvPr/>
        </p:nvCxnSpPr>
        <p:spPr>
          <a:xfrm>
            <a:off x="6069499" y="2141534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05239" y="3590867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0" name="Straight Arrow Connector 29"/>
          <p:cNvCxnSpPr>
            <a:cxnSpLocks/>
            <a:stCxn id="11" idx="5"/>
            <a:endCxn id="25" idx="0"/>
          </p:cNvCxnSpPr>
          <p:nvPr/>
        </p:nvCxnSpPr>
        <p:spPr>
          <a:xfrm>
            <a:off x="3721410" y="5217754"/>
            <a:ext cx="209945" cy="52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endCxn id="23" idx="0"/>
          </p:cNvCxnSpPr>
          <p:nvPr/>
        </p:nvCxnSpPr>
        <p:spPr>
          <a:xfrm>
            <a:off x="4834466" y="4165599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stCxn id="8" idx="3"/>
            <a:endCxn id="22" idx="0"/>
          </p:cNvCxnSpPr>
          <p:nvPr/>
        </p:nvCxnSpPr>
        <p:spPr>
          <a:xfrm flipH="1">
            <a:off x="4222044" y="4094510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7011262" y="2824510"/>
            <a:ext cx="477194" cy="766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3"/>
            <a:endCxn id="19" idx="0"/>
          </p:cNvCxnSpPr>
          <p:nvPr/>
        </p:nvCxnSpPr>
        <p:spPr>
          <a:xfrm flipH="1">
            <a:off x="8149478" y="4009843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5786966" y="1960120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743127" y="2652887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601632" y="3882905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60922" y="259794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737480" y="2932771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  <a:stCxn id="50" idx="2"/>
          </p:cNvCxnSpPr>
          <p:nvPr/>
        </p:nvCxnSpPr>
        <p:spPr>
          <a:xfrm>
            <a:off x="2057803" y="3302103"/>
            <a:ext cx="418351" cy="396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</p:cNvCxnSpPr>
          <p:nvPr/>
        </p:nvCxnSpPr>
        <p:spPr>
          <a:xfrm flipH="1">
            <a:off x="3575512" y="4485452"/>
            <a:ext cx="250870" cy="3112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eeform: Shape 55"/>
          <p:cNvSpPr/>
          <p:nvPr/>
        </p:nvSpPr>
        <p:spPr>
          <a:xfrm>
            <a:off x="2906887" y="1855349"/>
            <a:ext cx="2596526" cy="908658"/>
          </a:xfrm>
          <a:custGeom>
            <a:avLst/>
            <a:gdLst>
              <a:gd name="connsiteX0" fmla="*/ 553239 w 2483639"/>
              <a:gd name="connsiteY0" fmla="*/ 958979 h 1204943"/>
              <a:gd name="connsiteX1" fmla="*/ 84 w 2483639"/>
              <a:gd name="connsiteY1" fmla="*/ 1150890 h 1204943"/>
              <a:gd name="connsiteX2" fmla="*/ 587106 w 2483639"/>
              <a:gd name="connsiteY2" fmla="*/ 101023 h 1204943"/>
              <a:gd name="connsiteX3" fmla="*/ 2483639 w 2483639"/>
              <a:gd name="connsiteY3" fmla="*/ 101023 h 120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639" h="1204943">
                <a:moveTo>
                  <a:pt x="553239" y="958979"/>
                </a:moveTo>
                <a:cubicBezTo>
                  <a:pt x="273839" y="1126431"/>
                  <a:pt x="-5561" y="1293883"/>
                  <a:pt x="84" y="1150890"/>
                </a:cubicBezTo>
                <a:cubicBezTo>
                  <a:pt x="5728" y="1007897"/>
                  <a:pt x="173180" y="276001"/>
                  <a:pt x="587106" y="101023"/>
                </a:cubicBezTo>
                <a:cubicBezTo>
                  <a:pt x="1001032" y="-73955"/>
                  <a:pt x="1742335" y="13534"/>
                  <a:pt x="2483639" y="1010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636983" y="4150668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/>
          <p:cNvSpPr/>
          <p:nvPr/>
        </p:nvSpPr>
        <p:spPr>
          <a:xfrm>
            <a:off x="8149477" y="730690"/>
            <a:ext cx="2484970" cy="5944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Routine used: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ascendFromleft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52" name="Straight Arrow Connector 51"/>
          <p:cNvCxnSpPr>
            <a:cxnSpLocks/>
            <a:stCxn id="7" idx="3"/>
            <a:endCxn id="10" idx="0"/>
          </p:cNvCxnSpPr>
          <p:nvPr/>
        </p:nvCxnSpPr>
        <p:spPr>
          <a:xfrm flipH="1">
            <a:off x="1577623" y="4094510"/>
            <a:ext cx="825188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/>
          <p:cNvCxnSpPr>
            <a:cxnSpLocks/>
          </p:cNvCxnSpPr>
          <p:nvPr/>
        </p:nvCxnSpPr>
        <p:spPr>
          <a:xfrm rot="5400000" flipH="1" flipV="1">
            <a:off x="2812464" y="3113859"/>
            <a:ext cx="1052155" cy="825189"/>
          </a:xfrm>
          <a:prstGeom prst="curvedConnector3">
            <a:avLst>
              <a:gd name="adj1" fmla="val -284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522589" y="5029783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75277" y="390477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381519" y="5029783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63" name="Freeform: Shape 62"/>
          <p:cNvSpPr/>
          <p:nvPr/>
        </p:nvSpPr>
        <p:spPr>
          <a:xfrm>
            <a:off x="4899416" y="1330642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55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737" y="1825625"/>
            <a:ext cx="11710737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public </a:t>
            </a:r>
            <a:r>
              <a:rPr lang="en-US" sz="1600" dirty="0" err="1">
                <a:latin typeface="Consolas" panose="020B0609020204030204" pitchFamily="49" charset="0"/>
              </a:rPr>
              <a:t>inorderTraversalWithStack</a:t>
            </a:r>
            <a:r>
              <a:rPr lang="en-US" sz="1600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	Stack&lt;Node&gt; s = new Stack&lt;Node&gt;();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Important that we make a stack of Nodes, note of values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	Node p = root;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	while(!</a:t>
            </a:r>
            <a:r>
              <a:rPr lang="en-US" sz="1600" dirty="0" err="1">
                <a:latin typeface="Consolas" panose="020B0609020204030204" pitchFamily="49" charset="0"/>
              </a:rPr>
              <a:t>s.empty</a:t>
            </a:r>
            <a:r>
              <a:rPr lang="en-US" sz="1600" dirty="0">
                <a:latin typeface="Consolas" panose="020B0609020204030204" pitchFamily="49" charset="0"/>
              </a:rPr>
              <a:t>() || p != null){   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What’s the utility of the 2</a:t>
            </a:r>
            <a:r>
              <a:rPr lang="en-US" sz="1600" baseline="30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nd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constraint?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		if(p == null){           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This means that we were reached by some ancestral node.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			p = </a:t>
            </a:r>
            <a:r>
              <a:rPr lang="en-US" sz="1600" dirty="0" err="1">
                <a:latin typeface="Consolas" panose="020B0609020204030204" pitchFamily="49" charset="0"/>
              </a:rPr>
              <a:t>s.pop</a:t>
            </a:r>
            <a:r>
              <a:rPr lang="en-US" sz="1600" dirty="0">
                <a:latin typeface="Consolas" panose="020B0609020204030204" pitchFamily="49" charset="0"/>
              </a:rPr>
              <a:t>();    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Visit said ancestral node,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			print(</a:t>
            </a:r>
            <a:r>
              <a:rPr lang="en-US" sz="1600" dirty="0" err="1">
                <a:latin typeface="Consolas" panose="020B0609020204030204" pitchFamily="49" charset="0"/>
              </a:rPr>
              <a:t>p.value</a:t>
            </a:r>
            <a:r>
              <a:rPr lang="en-US" sz="1600" dirty="0">
                <a:latin typeface="Consolas" panose="020B0609020204030204" pitchFamily="49" charset="0"/>
              </a:rPr>
              <a:t>);  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			p = </a:t>
            </a:r>
            <a:r>
              <a:rPr lang="en-US" sz="1600" dirty="0" err="1">
                <a:latin typeface="Consolas" panose="020B0609020204030204" pitchFamily="49" charset="0"/>
              </a:rPr>
              <a:t>p.right</a:t>
            </a:r>
            <a:r>
              <a:rPr lang="en-US" sz="1600" dirty="0">
                <a:latin typeface="Consolas" panose="020B0609020204030204" pitchFamily="49" charset="0"/>
              </a:rPr>
              <a:t>;    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and see if there’s anything on its right subtree.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		} else { 		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So we are actually a living, breathing child of our parent.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			</a:t>
            </a:r>
            <a:r>
              <a:rPr lang="en-US" sz="1600" dirty="0" err="1">
                <a:latin typeface="Consolas" panose="020B0609020204030204" pitchFamily="49" charset="0"/>
              </a:rPr>
              <a:t>s.push</a:t>
            </a:r>
            <a:r>
              <a:rPr lang="en-US" sz="1600" dirty="0">
                <a:latin typeface="Consolas" panose="020B0609020204030204" pitchFamily="49" charset="0"/>
              </a:rPr>
              <a:t>(p); 	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We should record our presence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			p = </a:t>
            </a:r>
            <a:r>
              <a:rPr lang="en-US" sz="1600" dirty="0" err="1">
                <a:latin typeface="Consolas" panose="020B0609020204030204" pitchFamily="49" charset="0"/>
              </a:rPr>
              <a:t>p.left</a:t>
            </a:r>
            <a:r>
              <a:rPr lang="en-US" sz="1600" dirty="0">
                <a:latin typeface="Consolas" panose="020B0609020204030204" pitchFamily="49" charset="0"/>
              </a:rPr>
              <a:t>; 	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And see if there’s anything on the left to investigate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		} 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63530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Traversal…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cxnSpLocks/>
            <a:stCxn id="5" idx="5"/>
            <a:endCxn id="8" idx="0"/>
          </p:cNvCxnSpPr>
          <p:nvPr/>
        </p:nvCxnSpPr>
        <p:spPr>
          <a:xfrm>
            <a:off x="4043144" y="2824511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4" idx="5"/>
            <a:endCxn id="6" idx="1"/>
          </p:cNvCxnSpPr>
          <p:nvPr/>
        </p:nvCxnSpPr>
        <p:spPr>
          <a:xfrm>
            <a:off x="6069499" y="2141534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05239" y="3570340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2" name="Straight Arrow Connector 31"/>
          <p:cNvCxnSpPr>
            <a:cxnSpLocks/>
            <a:endCxn id="23" idx="0"/>
          </p:cNvCxnSpPr>
          <p:nvPr/>
        </p:nvCxnSpPr>
        <p:spPr>
          <a:xfrm>
            <a:off x="4834466" y="4165599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stCxn id="8" idx="3"/>
            <a:endCxn id="22" idx="0"/>
          </p:cNvCxnSpPr>
          <p:nvPr/>
        </p:nvCxnSpPr>
        <p:spPr>
          <a:xfrm flipH="1">
            <a:off x="4222044" y="4094510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7011262" y="2824510"/>
            <a:ext cx="477194" cy="7458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3"/>
            <a:endCxn id="19" idx="0"/>
          </p:cNvCxnSpPr>
          <p:nvPr/>
        </p:nvCxnSpPr>
        <p:spPr>
          <a:xfrm flipH="1">
            <a:off x="8149478" y="4009843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5786966" y="1960120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743127" y="2652887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601632" y="3882905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60922" y="259794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2426020" y="4354752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  <a:stCxn id="50" idx="2"/>
            <a:endCxn id="11" idx="1"/>
          </p:cNvCxnSpPr>
          <p:nvPr/>
        </p:nvCxnSpPr>
        <p:spPr>
          <a:xfrm>
            <a:off x="2746343" y="4724084"/>
            <a:ext cx="520068" cy="150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</p:cNvCxnSpPr>
          <p:nvPr/>
        </p:nvCxnSpPr>
        <p:spPr>
          <a:xfrm flipH="1" flipV="1">
            <a:off x="3982931" y="6018002"/>
            <a:ext cx="863134" cy="568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eeform: Shape 55"/>
          <p:cNvSpPr/>
          <p:nvPr/>
        </p:nvSpPr>
        <p:spPr>
          <a:xfrm>
            <a:off x="2906887" y="1855349"/>
            <a:ext cx="2596526" cy="908658"/>
          </a:xfrm>
          <a:custGeom>
            <a:avLst/>
            <a:gdLst>
              <a:gd name="connsiteX0" fmla="*/ 553239 w 2483639"/>
              <a:gd name="connsiteY0" fmla="*/ 958979 h 1204943"/>
              <a:gd name="connsiteX1" fmla="*/ 84 w 2483639"/>
              <a:gd name="connsiteY1" fmla="*/ 1150890 h 1204943"/>
              <a:gd name="connsiteX2" fmla="*/ 587106 w 2483639"/>
              <a:gd name="connsiteY2" fmla="*/ 101023 h 1204943"/>
              <a:gd name="connsiteX3" fmla="*/ 2483639 w 2483639"/>
              <a:gd name="connsiteY3" fmla="*/ 101023 h 120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639" h="1204943">
                <a:moveTo>
                  <a:pt x="553239" y="958979"/>
                </a:moveTo>
                <a:cubicBezTo>
                  <a:pt x="273839" y="1126431"/>
                  <a:pt x="-5561" y="1293883"/>
                  <a:pt x="84" y="1150890"/>
                </a:cubicBezTo>
                <a:cubicBezTo>
                  <a:pt x="5728" y="1007897"/>
                  <a:pt x="173180" y="276001"/>
                  <a:pt x="587106" y="101023"/>
                </a:cubicBezTo>
                <a:cubicBezTo>
                  <a:pt x="1001032" y="-73955"/>
                  <a:pt x="1742335" y="13534"/>
                  <a:pt x="2483639" y="1010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656666" y="6251344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/>
          <p:cNvSpPr/>
          <p:nvPr/>
        </p:nvSpPr>
        <p:spPr>
          <a:xfrm>
            <a:off x="8149477" y="730690"/>
            <a:ext cx="2484970" cy="5944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Routine used: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descendRight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Straight Arrow Connector 51"/>
          <p:cNvCxnSpPr>
            <a:cxnSpLocks/>
            <a:stCxn id="7" idx="3"/>
            <a:endCxn id="10" idx="0"/>
          </p:cNvCxnSpPr>
          <p:nvPr/>
        </p:nvCxnSpPr>
        <p:spPr>
          <a:xfrm flipH="1">
            <a:off x="1577623" y="4094510"/>
            <a:ext cx="825188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/>
          <p:cNvCxnSpPr>
            <a:cxnSpLocks/>
          </p:cNvCxnSpPr>
          <p:nvPr/>
        </p:nvCxnSpPr>
        <p:spPr>
          <a:xfrm rot="5400000" flipH="1" flipV="1">
            <a:off x="2812464" y="3113859"/>
            <a:ext cx="1052155" cy="825189"/>
          </a:xfrm>
          <a:prstGeom prst="curvedConnector3">
            <a:avLst>
              <a:gd name="adj1" fmla="val -284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522589" y="5029783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75277" y="390477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438877" y="5000975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/>
          <p:cNvSpPr/>
          <p:nvPr/>
        </p:nvSpPr>
        <p:spPr>
          <a:xfrm>
            <a:off x="2975956" y="3998422"/>
            <a:ext cx="1081521" cy="1317666"/>
          </a:xfrm>
          <a:custGeom>
            <a:avLst/>
            <a:gdLst>
              <a:gd name="connsiteX0" fmla="*/ 714895 w 1081521"/>
              <a:gd name="connsiteY0" fmla="*/ 1230283 h 1317666"/>
              <a:gd name="connsiteX1" fmla="*/ 1080655 w 1081521"/>
              <a:gd name="connsiteY1" fmla="*/ 1246909 h 1317666"/>
              <a:gd name="connsiteX2" fmla="*/ 789709 w 1081521"/>
              <a:gd name="connsiteY2" fmla="*/ 457200 h 1317666"/>
              <a:gd name="connsiteX3" fmla="*/ 0 w 1081521"/>
              <a:gd name="connsiteY3" fmla="*/ 0 h 131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1521" h="1317666">
                <a:moveTo>
                  <a:pt x="714895" y="1230283"/>
                </a:moveTo>
                <a:cubicBezTo>
                  <a:pt x="891540" y="1303019"/>
                  <a:pt x="1068186" y="1375756"/>
                  <a:pt x="1080655" y="1246909"/>
                </a:cubicBezTo>
                <a:cubicBezTo>
                  <a:pt x="1093124" y="1118062"/>
                  <a:pt x="969818" y="665018"/>
                  <a:pt x="789709" y="457200"/>
                </a:cubicBezTo>
                <a:cubicBezTo>
                  <a:pt x="609600" y="249382"/>
                  <a:pt x="304800" y="124691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64" name="Freeform: Shape 63"/>
          <p:cNvSpPr/>
          <p:nvPr/>
        </p:nvSpPr>
        <p:spPr>
          <a:xfrm>
            <a:off x="4899416" y="1330642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911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Traversal…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cxnSpLocks/>
            <a:stCxn id="5" idx="5"/>
            <a:endCxn id="8" idx="0"/>
          </p:cNvCxnSpPr>
          <p:nvPr/>
        </p:nvCxnSpPr>
        <p:spPr>
          <a:xfrm>
            <a:off x="4043144" y="2824511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4" idx="5"/>
            <a:endCxn id="6" idx="1"/>
          </p:cNvCxnSpPr>
          <p:nvPr/>
        </p:nvCxnSpPr>
        <p:spPr>
          <a:xfrm>
            <a:off x="6069499" y="2141534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90669" y="3569020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2" name="Straight Arrow Connector 31"/>
          <p:cNvCxnSpPr>
            <a:cxnSpLocks/>
            <a:endCxn id="23" idx="0"/>
          </p:cNvCxnSpPr>
          <p:nvPr/>
        </p:nvCxnSpPr>
        <p:spPr>
          <a:xfrm>
            <a:off x="4834466" y="4165599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stCxn id="8" idx="3"/>
            <a:endCxn id="22" idx="0"/>
          </p:cNvCxnSpPr>
          <p:nvPr/>
        </p:nvCxnSpPr>
        <p:spPr>
          <a:xfrm flipH="1">
            <a:off x="4222044" y="4094510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996692" y="2824510"/>
            <a:ext cx="491764" cy="744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3"/>
            <a:endCxn id="19" idx="0"/>
          </p:cNvCxnSpPr>
          <p:nvPr/>
        </p:nvCxnSpPr>
        <p:spPr>
          <a:xfrm flipH="1">
            <a:off x="8149478" y="4009843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5786966" y="1960120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743127" y="2652887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601632" y="3882905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60922" y="259794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613765" y="3201693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  <a:stCxn id="50" idx="2"/>
          </p:cNvCxnSpPr>
          <p:nvPr/>
        </p:nvCxnSpPr>
        <p:spPr>
          <a:xfrm>
            <a:off x="1934088" y="3571025"/>
            <a:ext cx="520068" cy="150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endCxn id="11" idx="2"/>
          </p:cNvCxnSpPr>
          <p:nvPr/>
        </p:nvCxnSpPr>
        <p:spPr>
          <a:xfrm>
            <a:off x="2975956" y="4910664"/>
            <a:ext cx="196221" cy="135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eeform: Shape 55"/>
          <p:cNvSpPr/>
          <p:nvPr/>
        </p:nvSpPr>
        <p:spPr>
          <a:xfrm>
            <a:off x="2906887" y="1855349"/>
            <a:ext cx="2596526" cy="908658"/>
          </a:xfrm>
          <a:custGeom>
            <a:avLst/>
            <a:gdLst>
              <a:gd name="connsiteX0" fmla="*/ 553239 w 2483639"/>
              <a:gd name="connsiteY0" fmla="*/ 958979 h 1204943"/>
              <a:gd name="connsiteX1" fmla="*/ 84 w 2483639"/>
              <a:gd name="connsiteY1" fmla="*/ 1150890 h 1204943"/>
              <a:gd name="connsiteX2" fmla="*/ 587106 w 2483639"/>
              <a:gd name="connsiteY2" fmla="*/ 101023 h 1204943"/>
              <a:gd name="connsiteX3" fmla="*/ 2483639 w 2483639"/>
              <a:gd name="connsiteY3" fmla="*/ 101023 h 120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639" h="1204943">
                <a:moveTo>
                  <a:pt x="553239" y="958979"/>
                </a:moveTo>
                <a:cubicBezTo>
                  <a:pt x="273839" y="1126431"/>
                  <a:pt x="-5561" y="1293883"/>
                  <a:pt x="84" y="1150890"/>
                </a:cubicBezTo>
                <a:cubicBezTo>
                  <a:pt x="5728" y="1007897"/>
                  <a:pt x="173180" y="276001"/>
                  <a:pt x="587106" y="101023"/>
                </a:cubicBezTo>
                <a:cubicBezTo>
                  <a:pt x="1001032" y="-73955"/>
                  <a:pt x="1742335" y="13534"/>
                  <a:pt x="2483639" y="1010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450239" y="4582917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/>
          <p:cNvSpPr/>
          <p:nvPr/>
        </p:nvSpPr>
        <p:spPr>
          <a:xfrm>
            <a:off x="8149477" y="730690"/>
            <a:ext cx="2484970" cy="5944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Routine used: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ascendFromRight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52" name="Straight Arrow Connector 51"/>
          <p:cNvCxnSpPr>
            <a:cxnSpLocks/>
            <a:stCxn id="7" idx="3"/>
            <a:endCxn id="10" idx="0"/>
          </p:cNvCxnSpPr>
          <p:nvPr/>
        </p:nvCxnSpPr>
        <p:spPr>
          <a:xfrm flipH="1">
            <a:off x="1577623" y="4094510"/>
            <a:ext cx="825188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522589" y="5029783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75277" y="390477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438877" y="5000975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3669631" y="5235480"/>
            <a:ext cx="227306" cy="506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/>
          <p:cNvCxnSpPr>
            <a:cxnSpLocks/>
          </p:cNvCxnSpPr>
          <p:nvPr/>
        </p:nvCxnSpPr>
        <p:spPr>
          <a:xfrm rot="5400000" flipH="1" flipV="1">
            <a:off x="2812464" y="3113859"/>
            <a:ext cx="1052155" cy="825189"/>
          </a:xfrm>
          <a:prstGeom prst="curvedConnector3">
            <a:avLst>
              <a:gd name="adj1" fmla="val -284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66" name="Freeform: Shape 65"/>
          <p:cNvSpPr/>
          <p:nvPr/>
        </p:nvSpPr>
        <p:spPr>
          <a:xfrm>
            <a:off x="4899416" y="1330642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0844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Traversal…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cxnSpLocks/>
            <a:stCxn id="5" idx="5"/>
            <a:endCxn id="8" idx="0"/>
          </p:cNvCxnSpPr>
          <p:nvPr/>
        </p:nvCxnSpPr>
        <p:spPr>
          <a:xfrm>
            <a:off x="4043144" y="2824511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4" idx="5"/>
            <a:endCxn id="6" idx="1"/>
          </p:cNvCxnSpPr>
          <p:nvPr/>
        </p:nvCxnSpPr>
        <p:spPr>
          <a:xfrm>
            <a:off x="6069499" y="2141534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78977" y="356431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2" name="Straight Arrow Connector 31"/>
          <p:cNvCxnSpPr>
            <a:cxnSpLocks/>
            <a:endCxn id="23" idx="0"/>
          </p:cNvCxnSpPr>
          <p:nvPr/>
        </p:nvCxnSpPr>
        <p:spPr>
          <a:xfrm>
            <a:off x="4834466" y="4165599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stCxn id="8" idx="3"/>
            <a:endCxn id="22" idx="0"/>
          </p:cNvCxnSpPr>
          <p:nvPr/>
        </p:nvCxnSpPr>
        <p:spPr>
          <a:xfrm flipH="1">
            <a:off x="4222044" y="4094510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985000" y="2824510"/>
            <a:ext cx="503456" cy="739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3"/>
            <a:endCxn id="19" idx="0"/>
          </p:cNvCxnSpPr>
          <p:nvPr/>
        </p:nvCxnSpPr>
        <p:spPr>
          <a:xfrm flipH="1">
            <a:off x="8149478" y="4009843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5786966" y="1960120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743127" y="2652887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601632" y="3882905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60922" y="259794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314316" y="2085177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  <a:stCxn id="50" idx="2"/>
            <a:endCxn id="5" idx="6"/>
          </p:cNvCxnSpPr>
          <p:nvPr/>
        </p:nvCxnSpPr>
        <p:spPr>
          <a:xfrm flipH="1">
            <a:off x="4137378" y="2454509"/>
            <a:ext cx="497261" cy="198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</p:cNvCxnSpPr>
          <p:nvPr/>
        </p:nvCxnSpPr>
        <p:spPr>
          <a:xfrm>
            <a:off x="2243427" y="3506001"/>
            <a:ext cx="343213" cy="179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eeform: Shape 55"/>
          <p:cNvSpPr/>
          <p:nvPr/>
        </p:nvSpPr>
        <p:spPr>
          <a:xfrm>
            <a:off x="2906887" y="1855349"/>
            <a:ext cx="2596526" cy="908658"/>
          </a:xfrm>
          <a:custGeom>
            <a:avLst/>
            <a:gdLst>
              <a:gd name="connsiteX0" fmla="*/ 553239 w 2483639"/>
              <a:gd name="connsiteY0" fmla="*/ 958979 h 1204943"/>
              <a:gd name="connsiteX1" fmla="*/ 84 w 2483639"/>
              <a:gd name="connsiteY1" fmla="*/ 1150890 h 1204943"/>
              <a:gd name="connsiteX2" fmla="*/ 587106 w 2483639"/>
              <a:gd name="connsiteY2" fmla="*/ 101023 h 1204943"/>
              <a:gd name="connsiteX3" fmla="*/ 2483639 w 2483639"/>
              <a:gd name="connsiteY3" fmla="*/ 101023 h 120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639" h="1204943">
                <a:moveTo>
                  <a:pt x="553239" y="958979"/>
                </a:moveTo>
                <a:cubicBezTo>
                  <a:pt x="273839" y="1126431"/>
                  <a:pt x="-5561" y="1293883"/>
                  <a:pt x="84" y="1150890"/>
                </a:cubicBezTo>
                <a:cubicBezTo>
                  <a:pt x="5728" y="1007897"/>
                  <a:pt x="173180" y="276001"/>
                  <a:pt x="587106" y="101023"/>
                </a:cubicBezTo>
                <a:cubicBezTo>
                  <a:pt x="1001032" y="-73955"/>
                  <a:pt x="1742335" y="13534"/>
                  <a:pt x="2483639" y="1010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53720" y="3155610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/>
          <p:cNvSpPr/>
          <p:nvPr/>
        </p:nvSpPr>
        <p:spPr>
          <a:xfrm>
            <a:off x="8149477" y="730690"/>
            <a:ext cx="2484970" cy="5944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Routine used: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ascendFromRight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Straight Arrow Connector 51"/>
          <p:cNvCxnSpPr>
            <a:cxnSpLocks/>
            <a:stCxn id="7" idx="3"/>
            <a:endCxn id="10" idx="0"/>
          </p:cNvCxnSpPr>
          <p:nvPr/>
        </p:nvCxnSpPr>
        <p:spPr>
          <a:xfrm flipH="1">
            <a:off x="1577623" y="4094510"/>
            <a:ext cx="825188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522589" y="5029783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75277" y="390477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438877" y="5000975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3669631" y="5235480"/>
            <a:ext cx="227306" cy="506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2882662" y="4140311"/>
            <a:ext cx="487069" cy="686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65" name="Freeform: Shape 64"/>
          <p:cNvSpPr/>
          <p:nvPr/>
        </p:nvSpPr>
        <p:spPr>
          <a:xfrm>
            <a:off x="4899416" y="1330642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3031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Traversal…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cxnSpLocks/>
            <a:stCxn id="5" idx="5"/>
            <a:endCxn id="8" idx="0"/>
          </p:cNvCxnSpPr>
          <p:nvPr/>
        </p:nvCxnSpPr>
        <p:spPr>
          <a:xfrm>
            <a:off x="4043144" y="2824511"/>
            <a:ext cx="613522" cy="855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4" idx="5"/>
            <a:endCxn id="6" idx="1"/>
          </p:cNvCxnSpPr>
          <p:nvPr/>
        </p:nvCxnSpPr>
        <p:spPr>
          <a:xfrm>
            <a:off x="6069499" y="2141534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40014" y="364149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2" name="Straight Arrow Connector 31"/>
          <p:cNvCxnSpPr>
            <a:cxnSpLocks/>
            <a:endCxn id="23" idx="0"/>
          </p:cNvCxnSpPr>
          <p:nvPr/>
        </p:nvCxnSpPr>
        <p:spPr>
          <a:xfrm>
            <a:off x="4834466" y="4165599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stCxn id="8" idx="3"/>
            <a:endCxn id="22" idx="0"/>
          </p:cNvCxnSpPr>
          <p:nvPr/>
        </p:nvCxnSpPr>
        <p:spPr>
          <a:xfrm flipH="1">
            <a:off x="4222044" y="4094510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946037" y="2824510"/>
            <a:ext cx="542419" cy="816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3"/>
            <a:endCxn id="19" idx="0"/>
          </p:cNvCxnSpPr>
          <p:nvPr/>
        </p:nvCxnSpPr>
        <p:spPr>
          <a:xfrm flipH="1">
            <a:off x="8149478" y="4009843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5786966" y="1960120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743127" y="2652887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601632" y="3882905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60922" y="259794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335941" y="1305180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  <a:stCxn id="50" idx="2"/>
          </p:cNvCxnSpPr>
          <p:nvPr/>
        </p:nvCxnSpPr>
        <p:spPr>
          <a:xfrm flipH="1">
            <a:off x="6159003" y="1674512"/>
            <a:ext cx="497261" cy="198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</p:cNvCxnSpPr>
          <p:nvPr/>
        </p:nvCxnSpPr>
        <p:spPr>
          <a:xfrm>
            <a:off x="3342773" y="2226202"/>
            <a:ext cx="343213" cy="179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942722" y="1914228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/>
          <p:cNvSpPr/>
          <p:nvPr/>
        </p:nvSpPr>
        <p:spPr>
          <a:xfrm>
            <a:off x="8149477" y="730690"/>
            <a:ext cx="2484970" cy="5944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Routine used: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ascendFromLeft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52" name="Straight Arrow Connector 51"/>
          <p:cNvCxnSpPr>
            <a:cxnSpLocks/>
            <a:stCxn id="7" idx="3"/>
            <a:endCxn id="10" idx="0"/>
          </p:cNvCxnSpPr>
          <p:nvPr/>
        </p:nvCxnSpPr>
        <p:spPr>
          <a:xfrm flipH="1">
            <a:off x="1577623" y="4094510"/>
            <a:ext cx="825188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522589" y="5029783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75277" y="390477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438877" y="5000975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3669631" y="5235480"/>
            <a:ext cx="227306" cy="506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2882662" y="4140311"/>
            <a:ext cx="487069" cy="686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  <a:endCxn id="7" idx="0"/>
          </p:cNvCxnSpPr>
          <p:nvPr/>
        </p:nvCxnSpPr>
        <p:spPr>
          <a:xfrm flipH="1">
            <a:off x="2630311" y="2845339"/>
            <a:ext cx="954460" cy="834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66" name="Freeform: Shape 65"/>
          <p:cNvSpPr/>
          <p:nvPr/>
        </p:nvSpPr>
        <p:spPr>
          <a:xfrm>
            <a:off x="4899416" y="1330642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045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Traversal…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cxnSpLocks/>
            <a:stCxn id="4" idx="5"/>
            <a:endCxn id="6" idx="1"/>
          </p:cNvCxnSpPr>
          <p:nvPr/>
        </p:nvCxnSpPr>
        <p:spPr>
          <a:xfrm>
            <a:off x="6069499" y="2141534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78977" y="3639634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2" name="Straight Arrow Connector 31"/>
          <p:cNvCxnSpPr>
            <a:cxnSpLocks/>
            <a:endCxn id="23" idx="0"/>
          </p:cNvCxnSpPr>
          <p:nvPr/>
        </p:nvCxnSpPr>
        <p:spPr>
          <a:xfrm>
            <a:off x="4834466" y="4165599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stCxn id="8" idx="3"/>
            <a:endCxn id="22" idx="0"/>
          </p:cNvCxnSpPr>
          <p:nvPr/>
        </p:nvCxnSpPr>
        <p:spPr>
          <a:xfrm flipH="1">
            <a:off x="4222044" y="4094510"/>
            <a:ext cx="207122" cy="73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985000" y="2824510"/>
            <a:ext cx="503456" cy="815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3"/>
            <a:endCxn id="19" idx="0"/>
          </p:cNvCxnSpPr>
          <p:nvPr/>
        </p:nvCxnSpPr>
        <p:spPr>
          <a:xfrm flipH="1">
            <a:off x="8149478" y="4009843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5786966" y="1960120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601632" y="3882905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60922" y="259794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126644" y="1876908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  <a:stCxn id="50" idx="2"/>
          </p:cNvCxnSpPr>
          <p:nvPr/>
        </p:nvCxnSpPr>
        <p:spPr>
          <a:xfrm flipH="1">
            <a:off x="3949706" y="2246240"/>
            <a:ext cx="497261" cy="198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</p:cNvCxnSpPr>
          <p:nvPr/>
        </p:nvCxnSpPr>
        <p:spPr>
          <a:xfrm>
            <a:off x="4005790" y="3639634"/>
            <a:ext cx="343213" cy="179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605739" y="3327660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/>
          <p:cNvSpPr/>
          <p:nvPr/>
        </p:nvSpPr>
        <p:spPr>
          <a:xfrm>
            <a:off x="8149477" y="730690"/>
            <a:ext cx="2484970" cy="5944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Routine used: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descendRight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Straight Arrow Connector 51"/>
          <p:cNvCxnSpPr>
            <a:cxnSpLocks/>
            <a:stCxn id="7" idx="3"/>
            <a:endCxn id="10" idx="0"/>
          </p:cNvCxnSpPr>
          <p:nvPr/>
        </p:nvCxnSpPr>
        <p:spPr>
          <a:xfrm flipH="1">
            <a:off x="1577623" y="4094510"/>
            <a:ext cx="825188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522589" y="5029783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75277" y="390477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438877" y="5000975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3669631" y="5235480"/>
            <a:ext cx="227306" cy="506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2882662" y="4140311"/>
            <a:ext cx="487069" cy="686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  <a:endCxn id="7" idx="0"/>
          </p:cNvCxnSpPr>
          <p:nvPr/>
        </p:nvCxnSpPr>
        <p:spPr>
          <a:xfrm flipH="1">
            <a:off x="2630311" y="2845339"/>
            <a:ext cx="954460" cy="834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/>
          <p:cNvCxnSpPr>
            <a:stCxn id="5" idx="5"/>
            <a:endCxn id="4" idx="4"/>
          </p:cNvCxnSpPr>
          <p:nvPr/>
        </p:nvCxnSpPr>
        <p:spPr>
          <a:xfrm rot="5400000" flipH="1" flipV="1">
            <a:off x="4636628" y="1619139"/>
            <a:ext cx="611888" cy="1798856"/>
          </a:xfrm>
          <a:prstGeom prst="curvedConnector3">
            <a:avLst>
              <a:gd name="adj1" fmla="val -4897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751136" y="265288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65" name="Freeform: Shape 64"/>
          <p:cNvSpPr/>
          <p:nvPr/>
        </p:nvSpPr>
        <p:spPr>
          <a:xfrm>
            <a:off x="4899416" y="1330642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8232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Traversal…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cxnSpLocks/>
            <a:stCxn id="4" idx="5"/>
            <a:endCxn id="6" idx="1"/>
          </p:cNvCxnSpPr>
          <p:nvPr/>
        </p:nvCxnSpPr>
        <p:spPr>
          <a:xfrm>
            <a:off x="6069499" y="2141534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28675" y="35334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2" name="Straight Arrow Connector 31"/>
          <p:cNvCxnSpPr>
            <a:cxnSpLocks/>
            <a:endCxn id="23" idx="0"/>
          </p:cNvCxnSpPr>
          <p:nvPr/>
        </p:nvCxnSpPr>
        <p:spPr>
          <a:xfrm>
            <a:off x="4834466" y="4165599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7034698" y="2824510"/>
            <a:ext cx="453758" cy="708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3"/>
            <a:endCxn id="19" idx="0"/>
          </p:cNvCxnSpPr>
          <p:nvPr/>
        </p:nvCxnSpPr>
        <p:spPr>
          <a:xfrm flipH="1">
            <a:off x="8149478" y="4009843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5786966" y="1960120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60922" y="259794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040489" y="3183943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  <a:stCxn id="50" idx="2"/>
          </p:cNvCxnSpPr>
          <p:nvPr/>
        </p:nvCxnSpPr>
        <p:spPr>
          <a:xfrm flipH="1">
            <a:off x="4863551" y="3553275"/>
            <a:ext cx="497261" cy="198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</p:cNvCxnSpPr>
          <p:nvPr/>
        </p:nvCxnSpPr>
        <p:spPr>
          <a:xfrm>
            <a:off x="3709112" y="4586355"/>
            <a:ext cx="334032" cy="263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309061" y="4274381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/>
          <p:cNvSpPr/>
          <p:nvPr/>
        </p:nvSpPr>
        <p:spPr>
          <a:xfrm>
            <a:off x="8149477" y="730690"/>
            <a:ext cx="2484970" cy="5944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Routine used: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descendLeft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52" name="Straight Arrow Connector 51"/>
          <p:cNvCxnSpPr>
            <a:cxnSpLocks/>
            <a:stCxn id="7" idx="3"/>
            <a:endCxn id="10" idx="0"/>
          </p:cNvCxnSpPr>
          <p:nvPr/>
        </p:nvCxnSpPr>
        <p:spPr>
          <a:xfrm flipH="1">
            <a:off x="1577623" y="4094510"/>
            <a:ext cx="825188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522589" y="5029783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75277" y="390477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438877" y="5000975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3669631" y="5235480"/>
            <a:ext cx="227306" cy="506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2882662" y="4140311"/>
            <a:ext cx="487069" cy="686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  <a:endCxn id="7" idx="0"/>
          </p:cNvCxnSpPr>
          <p:nvPr/>
        </p:nvCxnSpPr>
        <p:spPr>
          <a:xfrm flipH="1">
            <a:off x="2630311" y="2845339"/>
            <a:ext cx="954460" cy="834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/>
          <p:cNvCxnSpPr>
            <a:stCxn id="5" idx="5"/>
            <a:endCxn id="4" idx="4"/>
          </p:cNvCxnSpPr>
          <p:nvPr/>
        </p:nvCxnSpPr>
        <p:spPr>
          <a:xfrm rot="5400000" flipH="1" flipV="1">
            <a:off x="4636628" y="1619139"/>
            <a:ext cx="611888" cy="1798856"/>
          </a:xfrm>
          <a:prstGeom prst="curvedConnector3">
            <a:avLst>
              <a:gd name="adj1" fmla="val -4897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751136" y="265288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589372" y="3905557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Curved 14"/>
          <p:cNvCxnSpPr>
            <a:cxnSpLocks/>
            <a:stCxn id="8" idx="3"/>
            <a:endCxn id="5" idx="4"/>
          </p:cNvCxnSpPr>
          <p:nvPr/>
        </p:nvCxnSpPr>
        <p:spPr>
          <a:xfrm rot="5400000" flipH="1">
            <a:off x="3522951" y="3188295"/>
            <a:ext cx="1198910" cy="613521"/>
          </a:xfrm>
          <a:prstGeom prst="curvedConnector3">
            <a:avLst>
              <a:gd name="adj1" fmla="val -2499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66" name="Freeform: Shape 65"/>
          <p:cNvSpPr/>
          <p:nvPr/>
        </p:nvSpPr>
        <p:spPr>
          <a:xfrm>
            <a:off x="4899416" y="1330642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4881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Traversal…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cxnSpLocks/>
            <a:stCxn id="4" idx="5"/>
            <a:endCxn id="6" idx="1"/>
          </p:cNvCxnSpPr>
          <p:nvPr/>
        </p:nvCxnSpPr>
        <p:spPr>
          <a:xfrm>
            <a:off x="6069499" y="2141534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93760" y="3650156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2" name="Straight Arrow Connector 31"/>
          <p:cNvCxnSpPr>
            <a:cxnSpLocks/>
            <a:endCxn id="23" idx="0"/>
          </p:cNvCxnSpPr>
          <p:nvPr/>
        </p:nvCxnSpPr>
        <p:spPr>
          <a:xfrm>
            <a:off x="4834466" y="4165599"/>
            <a:ext cx="206023" cy="684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899783" y="2824510"/>
            <a:ext cx="588673" cy="825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3"/>
            <a:endCxn id="19" idx="0"/>
          </p:cNvCxnSpPr>
          <p:nvPr/>
        </p:nvCxnSpPr>
        <p:spPr>
          <a:xfrm flipH="1">
            <a:off x="8149478" y="4009843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5786966" y="1960120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60922" y="259794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091359" y="1835507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  <a:stCxn id="50" idx="2"/>
          </p:cNvCxnSpPr>
          <p:nvPr/>
        </p:nvCxnSpPr>
        <p:spPr>
          <a:xfrm flipH="1">
            <a:off x="3914421" y="2204839"/>
            <a:ext cx="497261" cy="198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</p:cNvCxnSpPr>
          <p:nvPr/>
        </p:nvCxnSpPr>
        <p:spPr>
          <a:xfrm>
            <a:off x="4052033" y="3481860"/>
            <a:ext cx="334032" cy="263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768447" y="3196518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/>
          <p:cNvSpPr/>
          <p:nvPr/>
        </p:nvSpPr>
        <p:spPr>
          <a:xfrm>
            <a:off x="8149477" y="730690"/>
            <a:ext cx="2484970" cy="5944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Routine used: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ascendFromLeft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52" name="Straight Arrow Connector 51"/>
          <p:cNvCxnSpPr>
            <a:cxnSpLocks/>
            <a:stCxn id="7" idx="3"/>
            <a:endCxn id="10" idx="0"/>
          </p:cNvCxnSpPr>
          <p:nvPr/>
        </p:nvCxnSpPr>
        <p:spPr>
          <a:xfrm flipH="1">
            <a:off x="1577623" y="4094510"/>
            <a:ext cx="825188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522589" y="5029783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75277" y="390477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438877" y="5000975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3669631" y="5235480"/>
            <a:ext cx="227306" cy="506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2882662" y="4140311"/>
            <a:ext cx="487069" cy="686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  <a:endCxn id="7" idx="0"/>
          </p:cNvCxnSpPr>
          <p:nvPr/>
        </p:nvCxnSpPr>
        <p:spPr>
          <a:xfrm flipH="1">
            <a:off x="2630311" y="2845339"/>
            <a:ext cx="954460" cy="834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/>
          <p:cNvCxnSpPr>
            <a:stCxn id="5" idx="5"/>
            <a:endCxn id="4" idx="4"/>
          </p:cNvCxnSpPr>
          <p:nvPr/>
        </p:nvCxnSpPr>
        <p:spPr>
          <a:xfrm rot="5400000" flipH="1" flipV="1">
            <a:off x="4636628" y="1619139"/>
            <a:ext cx="611888" cy="1798856"/>
          </a:xfrm>
          <a:prstGeom prst="curvedConnector3">
            <a:avLst>
              <a:gd name="adj1" fmla="val -4897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751136" y="265288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589372" y="3905557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cxnSpLocks/>
            <a:endCxn id="22" idx="0"/>
          </p:cNvCxnSpPr>
          <p:nvPr/>
        </p:nvCxnSpPr>
        <p:spPr>
          <a:xfrm flipH="1">
            <a:off x="4222044" y="4122634"/>
            <a:ext cx="202968" cy="704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67" name="Freeform: Shape 66"/>
          <p:cNvSpPr/>
          <p:nvPr/>
        </p:nvSpPr>
        <p:spPr>
          <a:xfrm>
            <a:off x="4899416" y="1330642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7534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Traversal…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cxnSpLocks/>
            <a:stCxn id="4" idx="5"/>
            <a:endCxn id="6" idx="1"/>
          </p:cNvCxnSpPr>
          <p:nvPr/>
        </p:nvCxnSpPr>
        <p:spPr>
          <a:xfrm>
            <a:off x="6069499" y="2141534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55850" y="364044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961873" y="2824510"/>
            <a:ext cx="526583" cy="8159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3"/>
            <a:endCxn id="19" idx="0"/>
          </p:cNvCxnSpPr>
          <p:nvPr/>
        </p:nvCxnSpPr>
        <p:spPr>
          <a:xfrm flipH="1">
            <a:off x="8149478" y="4009843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5786966" y="1960120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60922" y="259794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113075" y="3211654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  <a:stCxn id="50" idx="2"/>
          </p:cNvCxnSpPr>
          <p:nvPr/>
        </p:nvCxnSpPr>
        <p:spPr>
          <a:xfrm flipH="1">
            <a:off x="4936137" y="3580986"/>
            <a:ext cx="497261" cy="198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</p:cNvCxnSpPr>
          <p:nvPr/>
        </p:nvCxnSpPr>
        <p:spPr>
          <a:xfrm flipH="1">
            <a:off x="5246511" y="5184159"/>
            <a:ext cx="3981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576708" y="5015921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/>
          <p:cNvSpPr/>
          <p:nvPr/>
        </p:nvSpPr>
        <p:spPr>
          <a:xfrm>
            <a:off x="8149477" y="730690"/>
            <a:ext cx="2484970" cy="5944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Routine used: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descendRight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Straight Arrow Connector 51"/>
          <p:cNvCxnSpPr>
            <a:cxnSpLocks/>
            <a:stCxn id="7" idx="3"/>
            <a:endCxn id="10" idx="0"/>
          </p:cNvCxnSpPr>
          <p:nvPr/>
        </p:nvCxnSpPr>
        <p:spPr>
          <a:xfrm flipH="1">
            <a:off x="1577623" y="4094510"/>
            <a:ext cx="825188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522589" y="5029783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75277" y="390477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438877" y="5000975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3669631" y="5235480"/>
            <a:ext cx="227306" cy="506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2882662" y="4140311"/>
            <a:ext cx="487069" cy="686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  <a:endCxn id="7" idx="0"/>
          </p:cNvCxnSpPr>
          <p:nvPr/>
        </p:nvCxnSpPr>
        <p:spPr>
          <a:xfrm flipH="1">
            <a:off x="2630311" y="2845339"/>
            <a:ext cx="954460" cy="834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/>
          <p:cNvCxnSpPr>
            <a:stCxn id="5" idx="5"/>
            <a:endCxn id="4" idx="4"/>
          </p:cNvCxnSpPr>
          <p:nvPr/>
        </p:nvCxnSpPr>
        <p:spPr>
          <a:xfrm rot="5400000" flipH="1" flipV="1">
            <a:off x="4636628" y="1619139"/>
            <a:ext cx="611888" cy="1798856"/>
          </a:xfrm>
          <a:prstGeom prst="curvedConnector3">
            <a:avLst>
              <a:gd name="adj1" fmla="val -4897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751136" y="265288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cxnSpLocks/>
            <a:endCxn id="22" idx="0"/>
          </p:cNvCxnSpPr>
          <p:nvPr/>
        </p:nvCxnSpPr>
        <p:spPr>
          <a:xfrm flipH="1">
            <a:off x="4222044" y="4122634"/>
            <a:ext cx="202968" cy="704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/>
          <p:cNvCxnSpPr>
            <a:cxnSpLocks/>
            <a:stCxn id="8" idx="5"/>
            <a:endCxn id="5" idx="6"/>
          </p:cNvCxnSpPr>
          <p:nvPr/>
        </p:nvCxnSpPr>
        <p:spPr>
          <a:xfrm rot="5400000" flipH="1">
            <a:off x="3789961" y="3000307"/>
            <a:ext cx="1441621" cy="746787"/>
          </a:xfrm>
          <a:prstGeom prst="curvedConnector4">
            <a:avLst>
              <a:gd name="adj1" fmla="val -15857"/>
              <a:gd name="adj2" fmla="val -9800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601632" y="3890164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68" name="Freeform: Shape 67"/>
          <p:cNvSpPr/>
          <p:nvPr/>
        </p:nvSpPr>
        <p:spPr>
          <a:xfrm>
            <a:off x="4899416" y="1330642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4869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Traversal…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cxnSpLocks/>
            <a:stCxn id="4" idx="5"/>
            <a:endCxn id="6" idx="1"/>
          </p:cNvCxnSpPr>
          <p:nvPr/>
        </p:nvCxnSpPr>
        <p:spPr>
          <a:xfrm>
            <a:off x="6069499" y="2141534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41099" y="3579067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947122" y="2824510"/>
            <a:ext cx="541334" cy="7545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3"/>
            <a:endCxn id="19" idx="0"/>
          </p:cNvCxnSpPr>
          <p:nvPr/>
        </p:nvCxnSpPr>
        <p:spPr>
          <a:xfrm flipH="1">
            <a:off x="8149478" y="4009843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5786966" y="1960120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60922" y="259794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738112" y="1780410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  <a:stCxn id="50" idx="2"/>
            <a:endCxn id="5" idx="0"/>
          </p:cNvCxnSpPr>
          <p:nvPr/>
        </p:nvCxnSpPr>
        <p:spPr>
          <a:xfrm flipH="1">
            <a:off x="3815645" y="2149742"/>
            <a:ext cx="242790" cy="260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54" idx="2"/>
            <a:endCxn id="8" idx="1"/>
          </p:cNvCxnSpPr>
          <p:nvPr/>
        </p:nvCxnSpPr>
        <p:spPr>
          <a:xfrm>
            <a:off x="4104920" y="3557178"/>
            <a:ext cx="324246" cy="1940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784597" y="3187846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/>
          <p:cNvSpPr/>
          <p:nvPr/>
        </p:nvSpPr>
        <p:spPr>
          <a:xfrm>
            <a:off x="8149477" y="730690"/>
            <a:ext cx="2484970" cy="5944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Routine used: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ascendFromRight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52" name="Straight Arrow Connector 51"/>
          <p:cNvCxnSpPr>
            <a:cxnSpLocks/>
            <a:stCxn id="7" idx="3"/>
            <a:endCxn id="10" idx="0"/>
          </p:cNvCxnSpPr>
          <p:nvPr/>
        </p:nvCxnSpPr>
        <p:spPr>
          <a:xfrm flipH="1">
            <a:off x="1577623" y="4094510"/>
            <a:ext cx="825188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522589" y="5029783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75277" y="390477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438877" y="5000975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3669631" y="5235480"/>
            <a:ext cx="227306" cy="506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2882662" y="4140311"/>
            <a:ext cx="487069" cy="686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  <a:endCxn id="7" idx="0"/>
          </p:cNvCxnSpPr>
          <p:nvPr/>
        </p:nvCxnSpPr>
        <p:spPr>
          <a:xfrm flipH="1">
            <a:off x="2630311" y="2845339"/>
            <a:ext cx="954460" cy="834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/>
          <p:cNvCxnSpPr>
            <a:stCxn id="5" idx="5"/>
            <a:endCxn id="4" idx="4"/>
          </p:cNvCxnSpPr>
          <p:nvPr/>
        </p:nvCxnSpPr>
        <p:spPr>
          <a:xfrm rot="5400000" flipH="1" flipV="1">
            <a:off x="4636628" y="1619139"/>
            <a:ext cx="611888" cy="1798856"/>
          </a:xfrm>
          <a:prstGeom prst="curvedConnector3">
            <a:avLst>
              <a:gd name="adj1" fmla="val -4897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751136" y="265288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cxnSpLocks/>
            <a:endCxn id="22" idx="0"/>
          </p:cNvCxnSpPr>
          <p:nvPr/>
        </p:nvCxnSpPr>
        <p:spPr>
          <a:xfrm flipH="1">
            <a:off x="4222044" y="4122634"/>
            <a:ext cx="202968" cy="704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601632" y="3890164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>
            <a:cxnSpLocks/>
            <a:endCxn id="23" idx="0"/>
          </p:cNvCxnSpPr>
          <p:nvPr/>
        </p:nvCxnSpPr>
        <p:spPr>
          <a:xfrm>
            <a:off x="4707818" y="4152955"/>
            <a:ext cx="332671" cy="696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68" name="Freeform: Shape 67"/>
          <p:cNvSpPr/>
          <p:nvPr/>
        </p:nvSpPr>
        <p:spPr>
          <a:xfrm>
            <a:off x="4899416" y="1330642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9838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Traversal…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cxnSpLocks/>
            <a:stCxn id="4" idx="5"/>
            <a:endCxn id="6" idx="1"/>
          </p:cNvCxnSpPr>
          <p:nvPr/>
        </p:nvCxnSpPr>
        <p:spPr>
          <a:xfrm>
            <a:off x="6069499" y="2141534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31981" y="3548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838004" y="2824510"/>
            <a:ext cx="650452" cy="723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3"/>
            <a:endCxn id="19" idx="0"/>
          </p:cNvCxnSpPr>
          <p:nvPr/>
        </p:nvCxnSpPr>
        <p:spPr>
          <a:xfrm flipH="1">
            <a:off x="8149478" y="4009843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5786966" y="1960120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60922" y="259794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351629" y="1178095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  <a:stCxn id="50" idx="2"/>
            <a:endCxn id="4" idx="7"/>
          </p:cNvCxnSpPr>
          <p:nvPr/>
        </p:nvCxnSpPr>
        <p:spPr>
          <a:xfrm flipH="1">
            <a:off x="6069499" y="1547427"/>
            <a:ext cx="602453" cy="2508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54" idx="2"/>
          </p:cNvCxnSpPr>
          <p:nvPr/>
        </p:nvCxnSpPr>
        <p:spPr>
          <a:xfrm>
            <a:off x="3318932" y="2218867"/>
            <a:ext cx="324246" cy="1940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998609" y="1849535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/>
          <p:cNvSpPr/>
          <p:nvPr/>
        </p:nvSpPr>
        <p:spPr>
          <a:xfrm>
            <a:off x="8149477" y="730690"/>
            <a:ext cx="2484970" cy="5944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Routine used: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ascendFromRight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Straight Arrow Connector 51"/>
          <p:cNvCxnSpPr>
            <a:cxnSpLocks/>
            <a:stCxn id="7" idx="3"/>
            <a:endCxn id="10" idx="0"/>
          </p:cNvCxnSpPr>
          <p:nvPr/>
        </p:nvCxnSpPr>
        <p:spPr>
          <a:xfrm flipH="1">
            <a:off x="1577623" y="4094510"/>
            <a:ext cx="825188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522589" y="5029783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75277" y="390477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438877" y="5000975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3669631" y="5235480"/>
            <a:ext cx="227306" cy="506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2882662" y="4140311"/>
            <a:ext cx="487069" cy="686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  <a:endCxn id="7" idx="0"/>
          </p:cNvCxnSpPr>
          <p:nvPr/>
        </p:nvCxnSpPr>
        <p:spPr>
          <a:xfrm flipH="1">
            <a:off x="2630311" y="2845339"/>
            <a:ext cx="954460" cy="834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751136" y="265288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cxnSpLocks/>
            <a:endCxn id="22" idx="0"/>
          </p:cNvCxnSpPr>
          <p:nvPr/>
        </p:nvCxnSpPr>
        <p:spPr>
          <a:xfrm flipH="1">
            <a:off x="4222044" y="4122634"/>
            <a:ext cx="202968" cy="704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601632" y="3890164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>
            <a:cxnSpLocks/>
            <a:endCxn id="23" idx="0"/>
          </p:cNvCxnSpPr>
          <p:nvPr/>
        </p:nvCxnSpPr>
        <p:spPr>
          <a:xfrm>
            <a:off x="4707818" y="4152955"/>
            <a:ext cx="332671" cy="696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68" name="Freeform: Shape 67"/>
          <p:cNvSpPr/>
          <p:nvPr/>
        </p:nvSpPr>
        <p:spPr>
          <a:xfrm>
            <a:off x="4899416" y="1330642"/>
            <a:ext cx="2630448" cy="607276"/>
          </a:xfrm>
          <a:custGeom>
            <a:avLst/>
            <a:gdLst>
              <a:gd name="connsiteX0" fmla="*/ 598448 w 2630448"/>
              <a:gd name="connsiteY0" fmla="*/ 607276 h 607276"/>
              <a:gd name="connsiteX1" fmla="*/ 137 w 2630448"/>
              <a:gd name="connsiteY1" fmla="*/ 483098 h 607276"/>
              <a:gd name="connsiteX2" fmla="*/ 643604 w 2630448"/>
              <a:gd name="connsiteY2" fmla="*/ 54120 h 607276"/>
              <a:gd name="connsiteX3" fmla="*/ 2630448 w 2630448"/>
              <a:gd name="connsiteY3" fmla="*/ 20254 h 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448" h="607276">
                <a:moveTo>
                  <a:pt x="598448" y="607276"/>
                </a:moveTo>
                <a:cubicBezTo>
                  <a:pt x="295529" y="591283"/>
                  <a:pt x="-7389" y="575291"/>
                  <a:pt x="137" y="483098"/>
                </a:cubicBezTo>
                <a:cubicBezTo>
                  <a:pt x="7663" y="390905"/>
                  <a:pt x="205219" y="131261"/>
                  <a:pt x="643604" y="54120"/>
                </a:cubicBezTo>
                <a:cubicBezTo>
                  <a:pt x="1081989" y="-23021"/>
                  <a:pt x="1856218" y="-1384"/>
                  <a:pt x="2630448" y="20254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>
            <a:cxnSpLocks/>
            <a:endCxn id="8" idx="0"/>
          </p:cNvCxnSpPr>
          <p:nvPr/>
        </p:nvCxnSpPr>
        <p:spPr>
          <a:xfrm>
            <a:off x="4031734" y="2824509"/>
            <a:ext cx="624932" cy="855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68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Vote!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just compared two different ways to do </a:t>
            </a:r>
            <a:r>
              <a:rPr lang="en-US" dirty="0" err="1"/>
              <a:t>inorder</a:t>
            </a:r>
            <a:r>
              <a:rPr lang="en-US" dirty="0"/>
              <a:t> traversal in a binary tree.</a:t>
            </a:r>
          </a:p>
          <a:p>
            <a:r>
              <a:rPr lang="en-US" dirty="0"/>
              <a:t>Which one is the </a:t>
            </a:r>
            <a:r>
              <a:rPr lang="en-US" b="1" dirty="0">
                <a:solidFill>
                  <a:schemeClr val="accent2"/>
                </a:solidFill>
              </a:rPr>
              <a:t>fastest, and why?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2310063" y="3483936"/>
            <a:ext cx="1804737" cy="778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Recursive</a:t>
            </a:r>
            <a:br>
              <a:rPr lang="en-US" dirty="0"/>
            </a:br>
            <a:r>
              <a:rPr lang="en-US" dirty="0"/>
              <a:t>(System’s stack)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4624136" y="3483936"/>
            <a:ext cx="1684421" cy="77804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Iterative</a:t>
            </a:r>
            <a:br>
              <a:rPr lang="en-US" dirty="0"/>
            </a:br>
            <a:r>
              <a:rPr lang="en-US" dirty="0"/>
              <a:t>(Own stack)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7006389" y="3483936"/>
            <a:ext cx="1684421" cy="7780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They are both about the same.</a:t>
            </a:r>
          </a:p>
        </p:txBody>
      </p:sp>
    </p:spTree>
    <p:extLst>
      <p:ext uri="{BB962C8B-B14F-4D97-AF65-F5344CB8AC3E}">
        <p14:creationId xmlns:p14="http://schemas.microsoft.com/office/powerpoint/2010/main" val="26941754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Traversal…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cxnSpLocks/>
            <a:stCxn id="4" idx="5"/>
            <a:endCxn id="6" idx="1"/>
          </p:cNvCxnSpPr>
          <p:nvPr/>
        </p:nvCxnSpPr>
        <p:spPr>
          <a:xfrm>
            <a:off x="6069499" y="2141534"/>
            <a:ext cx="1418957" cy="33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31981" y="3548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838004" y="2824510"/>
            <a:ext cx="650452" cy="723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3"/>
            <a:endCxn id="19" idx="0"/>
          </p:cNvCxnSpPr>
          <p:nvPr/>
        </p:nvCxnSpPr>
        <p:spPr>
          <a:xfrm flipH="1">
            <a:off x="8149478" y="4009843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5786966" y="1960120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60922" y="259794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441577" y="1644681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  <a:endCxn id="47" idx="3"/>
          </p:cNvCxnSpPr>
          <p:nvPr/>
        </p:nvCxnSpPr>
        <p:spPr>
          <a:xfrm flipH="1" flipV="1">
            <a:off x="8036764" y="1394356"/>
            <a:ext cx="439338" cy="435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54" idx="2"/>
            <a:endCxn id="4" idx="6"/>
          </p:cNvCxnSpPr>
          <p:nvPr/>
        </p:nvCxnSpPr>
        <p:spPr>
          <a:xfrm flipH="1">
            <a:off x="6163733" y="1847847"/>
            <a:ext cx="484857" cy="122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328267" y="1478515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/>
          <p:cNvSpPr/>
          <p:nvPr/>
        </p:nvSpPr>
        <p:spPr>
          <a:xfrm>
            <a:off x="8149477" y="730690"/>
            <a:ext cx="2484970" cy="5944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Routine used: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ascendFromLeft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52" name="Straight Arrow Connector 51"/>
          <p:cNvCxnSpPr>
            <a:cxnSpLocks/>
            <a:stCxn id="7" idx="3"/>
            <a:endCxn id="10" idx="0"/>
          </p:cNvCxnSpPr>
          <p:nvPr/>
        </p:nvCxnSpPr>
        <p:spPr>
          <a:xfrm flipH="1">
            <a:off x="1577623" y="4094510"/>
            <a:ext cx="825188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522589" y="5029783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75277" y="390477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438877" y="5000975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3669631" y="5235480"/>
            <a:ext cx="227306" cy="506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2882662" y="4140311"/>
            <a:ext cx="487069" cy="686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  <a:endCxn id="7" idx="0"/>
          </p:cNvCxnSpPr>
          <p:nvPr/>
        </p:nvCxnSpPr>
        <p:spPr>
          <a:xfrm flipH="1">
            <a:off x="2630311" y="2845339"/>
            <a:ext cx="954460" cy="834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751136" y="265288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cxnSpLocks/>
            <a:endCxn id="22" idx="0"/>
          </p:cNvCxnSpPr>
          <p:nvPr/>
        </p:nvCxnSpPr>
        <p:spPr>
          <a:xfrm flipH="1">
            <a:off x="4222044" y="4122634"/>
            <a:ext cx="202968" cy="704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601632" y="3890164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>
            <a:cxnSpLocks/>
            <a:endCxn id="23" idx="0"/>
          </p:cNvCxnSpPr>
          <p:nvPr/>
        </p:nvCxnSpPr>
        <p:spPr>
          <a:xfrm>
            <a:off x="4707818" y="4152955"/>
            <a:ext cx="332671" cy="696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68" name="Straight Arrow Connector 67"/>
          <p:cNvCxnSpPr>
            <a:cxnSpLocks/>
          </p:cNvCxnSpPr>
          <p:nvPr/>
        </p:nvCxnSpPr>
        <p:spPr>
          <a:xfrm>
            <a:off x="4031734" y="2824509"/>
            <a:ext cx="624932" cy="855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cxnSpLocks/>
            <a:endCxn id="5" idx="7"/>
          </p:cNvCxnSpPr>
          <p:nvPr/>
        </p:nvCxnSpPr>
        <p:spPr>
          <a:xfrm flipH="1">
            <a:off x="4043144" y="2063140"/>
            <a:ext cx="1463012" cy="418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8763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Traversal…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31981" y="3548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838004" y="2824510"/>
            <a:ext cx="650452" cy="723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3"/>
            <a:endCxn id="19" idx="0"/>
          </p:cNvCxnSpPr>
          <p:nvPr/>
        </p:nvCxnSpPr>
        <p:spPr>
          <a:xfrm flipH="1">
            <a:off x="8149478" y="4009843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7660922" y="259794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879621" y="1363872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  <a:endCxn id="4" idx="1"/>
          </p:cNvCxnSpPr>
          <p:nvPr/>
        </p:nvCxnSpPr>
        <p:spPr>
          <a:xfrm>
            <a:off x="5279265" y="1637954"/>
            <a:ext cx="335235" cy="160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54" idx="2"/>
          </p:cNvCxnSpPr>
          <p:nvPr/>
        </p:nvCxnSpPr>
        <p:spPr>
          <a:xfrm flipH="1">
            <a:off x="7956721" y="2354110"/>
            <a:ext cx="484857" cy="122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121255" y="1984778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/>
          <p:cNvSpPr/>
          <p:nvPr/>
        </p:nvSpPr>
        <p:spPr>
          <a:xfrm>
            <a:off x="8149477" y="730690"/>
            <a:ext cx="2484970" cy="5944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Routine used: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descendRight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Straight Arrow Connector 51"/>
          <p:cNvCxnSpPr>
            <a:cxnSpLocks/>
            <a:stCxn id="7" idx="3"/>
            <a:endCxn id="10" idx="0"/>
          </p:cNvCxnSpPr>
          <p:nvPr/>
        </p:nvCxnSpPr>
        <p:spPr>
          <a:xfrm flipH="1">
            <a:off x="1577623" y="4094510"/>
            <a:ext cx="825188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522589" y="5029783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75277" y="390477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438877" y="5000975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3669631" y="5235480"/>
            <a:ext cx="227306" cy="506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2882662" y="4140311"/>
            <a:ext cx="487069" cy="686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  <a:endCxn id="7" idx="0"/>
          </p:cNvCxnSpPr>
          <p:nvPr/>
        </p:nvCxnSpPr>
        <p:spPr>
          <a:xfrm flipH="1">
            <a:off x="2630311" y="2845339"/>
            <a:ext cx="954460" cy="834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751136" y="265288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cxnSpLocks/>
            <a:endCxn id="22" idx="0"/>
          </p:cNvCxnSpPr>
          <p:nvPr/>
        </p:nvCxnSpPr>
        <p:spPr>
          <a:xfrm flipH="1">
            <a:off x="4222044" y="4122634"/>
            <a:ext cx="202968" cy="704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601632" y="3890164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>
            <a:cxnSpLocks/>
            <a:endCxn id="23" idx="0"/>
          </p:cNvCxnSpPr>
          <p:nvPr/>
        </p:nvCxnSpPr>
        <p:spPr>
          <a:xfrm>
            <a:off x="4707818" y="4152955"/>
            <a:ext cx="332671" cy="696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68" name="Straight Arrow Connector 67"/>
          <p:cNvCxnSpPr>
            <a:cxnSpLocks/>
          </p:cNvCxnSpPr>
          <p:nvPr/>
        </p:nvCxnSpPr>
        <p:spPr>
          <a:xfrm>
            <a:off x="4031734" y="2824509"/>
            <a:ext cx="624932" cy="855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cxnSpLocks/>
            <a:endCxn id="5" idx="7"/>
          </p:cNvCxnSpPr>
          <p:nvPr/>
        </p:nvCxnSpPr>
        <p:spPr>
          <a:xfrm flipH="1">
            <a:off x="4043144" y="2063140"/>
            <a:ext cx="1463012" cy="418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/>
          <p:cNvCxnSpPr>
            <a:stCxn id="4" idx="5"/>
            <a:endCxn id="47" idx="2"/>
          </p:cNvCxnSpPr>
          <p:nvPr/>
        </p:nvCxnSpPr>
        <p:spPr>
          <a:xfrm rot="5400000" flipH="1" flipV="1">
            <a:off x="6691947" y="1002739"/>
            <a:ext cx="516346" cy="1761243"/>
          </a:xfrm>
          <a:prstGeom prst="curvedConnector3">
            <a:avLst>
              <a:gd name="adj1" fmla="val -580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5778985" y="1939622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9571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Traversal…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31981" y="3548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838004" y="2824510"/>
            <a:ext cx="650452" cy="723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3"/>
            <a:endCxn id="19" idx="0"/>
          </p:cNvCxnSpPr>
          <p:nvPr/>
        </p:nvCxnSpPr>
        <p:spPr>
          <a:xfrm flipH="1">
            <a:off x="8149478" y="4009843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034409" y="1987265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  <a:endCxn id="6" idx="7"/>
          </p:cNvCxnSpPr>
          <p:nvPr/>
        </p:nvCxnSpPr>
        <p:spPr>
          <a:xfrm flipH="1">
            <a:off x="7943455" y="2261347"/>
            <a:ext cx="490598" cy="219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54" idx="2"/>
          </p:cNvCxnSpPr>
          <p:nvPr/>
        </p:nvCxnSpPr>
        <p:spPr>
          <a:xfrm>
            <a:off x="6163733" y="3401596"/>
            <a:ext cx="526345" cy="278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843410" y="3032264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/>
          <p:cNvSpPr/>
          <p:nvPr/>
        </p:nvSpPr>
        <p:spPr>
          <a:xfrm>
            <a:off x="8149477" y="730690"/>
            <a:ext cx="2484970" cy="5944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Routine used: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descendLeft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Straight Arrow Connector 51"/>
          <p:cNvCxnSpPr>
            <a:cxnSpLocks/>
            <a:stCxn id="7" idx="3"/>
            <a:endCxn id="10" idx="0"/>
          </p:cNvCxnSpPr>
          <p:nvPr/>
        </p:nvCxnSpPr>
        <p:spPr>
          <a:xfrm flipH="1">
            <a:off x="1577623" y="4094510"/>
            <a:ext cx="825188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522589" y="5029783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75277" y="390477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438877" y="5000975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3669631" y="5235480"/>
            <a:ext cx="227306" cy="506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2882662" y="4140311"/>
            <a:ext cx="487069" cy="686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  <a:endCxn id="7" idx="0"/>
          </p:cNvCxnSpPr>
          <p:nvPr/>
        </p:nvCxnSpPr>
        <p:spPr>
          <a:xfrm flipH="1">
            <a:off x="2630311" y="2845339"/>
            <a:ext cx="954460" cy="834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751136" y="265288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cxnSpLocks/>
            <a:endCxn id="22" idx="0"/>
          </p:cNvCxnSpPr>
          <p:nvPr/>
        </p:nvCxnSpPr>
        <p:spPr>
          <a:xfrm flipH="1">
            <a:off x="4222044" y="4122634"/>
            <a:ext cx="202968" cy="704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601632" y="3890164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>
            <a:cxnSpLocks/>
            <a:endCxn id="23" idx="0"/>
          </p:cNvCxnSpPr>
          <p:nvPr/>
        </p:nvCxnSpPr>
        <p:spPr>
          <a:xfrm>
            <a:off x="4707818" y="4152955"/>
            <a:ext cx="332671" cy="696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68" name="Straight Arrow Connector 67"/>
          <p:cNvCxnSpPr>
            <a:cxnSpLocks/>
          </p:cNvCxnSpPr>
          <p:nvPr/>
        </p:nvCxnSpPr>
        <p:spPr>
          <a:xfrm>
            <a:off x="4031734" y="2824509"/>
            <a:ext cx="624932" cy="855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cxnSpLocks/>
            <a:endCxn id="5" idx="7"/>
          </p:cNvCxnSpPr>
          <p:nvPr/>
        </p:nvCxnSpPr>
        <p:spPr>
          <a:xfrm flipH="1">
            <a:off x="4043144" y="2063140"/>
            <a:ext cx="1463012" cy="418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/>
          <p:cNvCxnSpPr/>
          <p:nvPr/>
        </p:nvCxnSpPr>
        <p:spPr>
          <a:xfrm rot="5400000" flipH="1" flipV="1">
            <a:off x="6691947" y="1002739"/>
            <a:ext cx="516346" cy="1761243"/>
          </a:xfrm>
          <a:prstGeom prst="curvedConnector3">
            <a:avLst>
              <a:gd name="adj1" fmla="val -580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7660922" y="2607731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778985" y="1939622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87240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Traversal…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31981" y="3548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838004" y="2824510"/>
            <a:ext cx="650452" cy="723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3"/>
            <a:endCxn id="19" idx="0"/>
          </p:cNvCxnSpPr>
          <p:nvPr/>
        </p:nvCxnSpPr>
        <p:spPr>
          <a:xfrm flipH="1">
            <a:off x="8149478" y="4009843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991336" y="1214241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  <a:endCxn id="4" idx="7"/>
          </p:cNvCxnSpPr>
          <p:nvPr/>
        </p:nvCxnSpPr>
        <p:spPr>
          <a:xfrm flipH="1">
            <a:off x="6069499" y="1571902"/>
            <a:ext cx="82132" cy="226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54" idx="2"/>
          </p:cNvCxnSpPr>
          <p:nvPr/>
        </p:nvCxnSpPr>
        <p:spPr>
          <a:xfrm>
            <a:off x="7044026" y="2159066"/>
            <a:ext cx="526345" cy="278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723703" y="1789734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/>
          <p:cNvSpPr/>
          <p:nvPr/>
        </p:nvSpPr>
        <p:spPr>
          <a:xfrm>
            <a:off x="8149477" y="730690"/>
            <a:ext cx="2484970" cy="5944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Routine used: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ascendFromleft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52" name="Straight Arrow Connector 51"/>
          <p:cNvCxnSpPr>
            <a:cxnSpLocks/>
            <a:stCxn id="7" idx="3"/>
            <a:endCxn id="10" idx="0"/>
          </p:cNvCxnSpPr>
          <p:nvPr/>
        </p:nvCxnSpPr>
        <p:spPr>
          <a:xfrm flipH="1">
            <a:off x="1577623" y="4094510"/>
            <a:ext cx="825188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522589" y="5029783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75277" y="390477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438877" y="5000975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3669631" y="5235480"/>
            <a:ext cx="227306" cy="506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2882662" y="4140311"/>
            <a:ext cx="487069" cy="686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  <a:endCxn id="7" idx="0"/>
          </p:cNvCxnSpPr>
          <p:nvPr/>
        </p:nvCxnSpPr>
        <p:spPr>
          <a:xfrm flipH="1">
            <a:off x="2630311" y="2845339"/>
            <a:ext cx="954460" cy="834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751136" y="265288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cxnSpLocks/>
            <a:endCxn id="22" idx="0"/>
          </p:cNvCxnSpPr>
          <p:nvPr/>
        </p:nvCxnSpPr>
        <p:spPr>
          <a:xfrm flipH="1">
            <a:off x="4222044" y="4122634"/>
            <a:ext cx="202968" cy="704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601632" y="3890164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>
            <a:cxnSpLocks/>
            <a:endCxn id="23" idx="0"/>
          </p:cNvCxnSpPr>
          <p:nvPr/>
        </p:nvCxnSpPr>
        <p:spPr>
          <a:xfrm>
            <a:off x="4707818" y="4152955"/>
            <a:ext cx="332671" cy="696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68" name="Straight Arrow Connector 67"/>
          <p:cNvCxnSpPr>
            <a:cxnSpLocks/>
          </p:cNvCxnSpPr>
          <p:nvPr/>
        </p:nvCxnSpPr>
        <p:spPr>
          <a:xfrm>
            <a:off x="4031734" y="2824509"/>
            <a:ext cx="624932" cy="855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cxnSpLocks/>
            <a:endCxn id="5" idx="7"/>
          </p:cNvCxnSpPr>
          <p:nvPr/>
        </p:nvCxnSpPr>
        <p:spPr>
          <a:xfrm flipH="1">
            <a:off x="4043144" y="2063140"/>
            <a:ext cx="1463012" cy="418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/>
          <p:cNvCxnSpPr/>
          <p:nvPr/>
        </p:nvCxnSpPr>
        <p:spPr>
          <a:xfrm rot="5400000" flipH="1" flipV="1">
            <a:off x="6691947" y="1002739"/>
            <a:ext cx="516346" cy="1761243"/>
          </a:xfrm>
          <a:prstGeom prst="curvedConnector3">
            <a:avLst>
              <a:gd name="adj1" fmla="val -580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7660922" y="2607731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778985" y="1939622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893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Traversal…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31981" y="3548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838004" y="2824510"/>
            <a:ext cx="650452" cy="723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3"/>
            <a:endCxn id="19" idx="0"/>
          </p:cNvCxnSpPr>
          <p:nvPr/>
        </p:nvCxnSpPr>
        <p:spPr>
          <a:xfrm flipH="1">
            <a:off x="8149478" y="4009843"/>
            <a:ext cx="168710" cy="43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943455" y="1994457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  <a:endCxn id="6" idx="7"/>
          </p:cNvCxnSpPr>
          <p:nvPr/>
        </p:nvCxnSpPr>
        <p:spPr>
          <a:xfrm flipH="1">
            <a:off x="7943455" y="2286341"/>
            <a:ext cx="175442" cy="1949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54" idx="2"/>
            <a:endCxn id="9" idx="7"/>
          </p:cNvCxnSpPr>
          <p:nvPr/>
        </p:nvCxnSpPr>
        <p:spPr>
          <a:xfrm flipH="1">
            <a:off x="8773187" y="3314931"/>
            <a:ext cx="547823" cy="351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000687" y="2945599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/>
          <p:cNvSpPr/>
          <p:nvPr/>
        </p:nvSpPr>
        <p:spPr>
          <a:xfrm>
            <a:off x="8149477" y="730690"/>
            <a:ext cx="2484970" cy="5944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Routine used: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descendRight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Straight Arrow Connector 51"/>
          <p:cNvCxnSpPr>
            <a:cxnSpLocks/>
            <a:stCxn id="7" idx="3"/>
            <a:endCxn id="10" idx="0"/>
          </p:cNvCxnSpPr>
          <p:nvPr/>
        </p:nvCxnSpPr>
        <p:spPr>
          <a:xfrm flipH="1">
            <a:off x="1577623" y="4094510"/>
            <a:ext cx="825188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522589" y="5029783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75277" y="390477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438877" y="5000975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3669631" y="5235480"/>
            <a:ext cx="227306" cy="506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2882662" y="4140311"/>
            <a:ext cx="487069" cy="686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  <a:endCxn id="7" idx="0"/>
          </p:cNvCxnSpPr>
          <p:nvPr/>
        </p:nvCxnSpPr>
        <p:spPr>
          <a:xfrm flipH="1">
            <a:off x="2630311" y="2845339"/>
            <a:ext cx="954460" cy="834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751136" y="265288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cxnSpLocks/>
            <a:endCxn id="22" idx="0"/>
          </p:cNvCxnSpPr>
          <p:nvPr/>
        </p:nvCxnSpPr>
        <p:spPr>
          <a:xfrm flipH="1">
            <a:off x="4222044" y="4122634"/>
            <a:ext cx="202968" cy="704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601632" y="3890164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>
            <a:cxnSpLocks/>
            <a:endCxn id="23" idx="0"/>
          </p:cNvCxnSpPr>
          <p:nvPr/>
        </p:nvCxnSpPr>
        <p:spPr>
          <a:xfrm>
            <a:off x="4707818" y="4152955"/>
            <a:ext cx="332671" cy="696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68" name="Straight Arrow Connector 67"/>
          <p:cNvCxnSpPr>
            <a:cxnSpLocks/>
          </p:cNvCxnSpPr>
          <p:nvPr/>
        </p:nvCxnSpPr>
        <p:spPr>
          <a:xfrm>
            <a:off x="4031734" y="2824509"/>
            <a:ext cx="624932" cy="855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cxnSpLocks/>
            <a:endCxn id="5" idx="7"/>
          </p:cNvCxnSpPr>
          <p:nvPr/>
        </p:nvCxnSpPr>
        <p:spPr>
          <a:xfrm flipH="1">
            <a:off x="4043144" y="2063140"/>
            <a:ext cx="1463012" cy="418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/>
          <p:cNvCxnSpPr/>
          <p:nvPr/>
        </p:nvCxnSpPr>
        <p:spPr>
          <a:xfrm rot="5400000" flipH="1" flipV="1">
            <a:off x="6691947" y="1002739"/>
            <a:ext cx="516346" cy="1761243"/>
          </a:xfrm>
          <a:prstGeom prst="curvedConnector3">
            <a:avLst>
              <a:gd name="adj1" fmla="val -580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7676313" y="2605581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778985" y="1939622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/>
          <p:cNvSpPr/>
          <p:nvPr/>
        </p:nvSpPr>
        <p:spPr>
          <a:xfrm>
            <a:off x="6134793" y="1936865"/>
            <a:ext cx="2403657" cy="935098"/>
          </a:xfrm>
          <a:custGeom>
            <a:avLst/>
            <a:gdLst>
              <a:gd name="connsiteX0" fmla="*/ 1795549 w 2403657"/>
              <a:gd name="connsiteY0" fmla="*/ 906088 h 935098"/>
              <a:gd name="connsiteX1" fmla="*/ 2377440 w 2403657"/>
              <a:gd name="connsiteY1" fmla="*/ 847899 h 935098"/>
              <a:gd name="connsiteX2" fmla="*/ 2061556 w 2403657"/>
              <a:gd name="connsiteY2" fmla="*/ 174568 h 935098"/>
              <a:gd name="connsiteX3" fmla="*/ 0 w 2403657"/>
              <a:gd name="connsiteY3" fmla="*/ 0 h 93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3657" h="935098">
                <a:moveTo>
                  <a:pt x="1795549" y="906088"/>
                </a:moveTo>
                <a:cubicBezTo>
                  <a:pt x="2064327" y="937953"/>
                  <a:pt x="2333106" y="969819"/>
                  <a:pt x="2377440" y="847899"/>
                </a:cubicBezTo>
                <a:cubicBezTo>
                  <a:pt x="2421774" y="725979"/>
                  <a:pt x="2457796" y="315884"/>
                  <a:pt x="2061556" y="174568"/>
                </a:cubicBezTo>
                <a:cubicBezTo>
                  <a:pt x="1665316" y="33252"/>
                  <a:pt x="832658" y="1662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6214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Traversal…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31981" y="3548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838004" y="2824510"/>
            <a:ext cx="650452" cy="723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867421" y="2949178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</p:cNvCxnSpPr>
          <p:nvPr/>
        </p:nvCxnSpPr>
        <p:spPr>
          <a:xfrm flipH="1">
            <a:off x="8745823" y="3317375"/>
            <a:ext cx="273518" cy="463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endCxn id="19" idx="1"/>
          </p:cNvCxnSpPr>
          <p:nvPr/>
        </p:nvCxnSpPr>
        <p:spPr>
          <a:xfrm flipV="1">
            <a:off x="7676313" y="4679832"/>
            <a:ext cx="267142" cy="169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205445" y="4634998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/>
          <p:cNvSpPr/>
          <p:nvPr/>
        </p:nvSpPr>
        <p:spPr>
          <a:xfrm>
            <a:off x="8149477" y="730690"/>
            <a:ext cx="2484970" cy="5944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Routine used: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descendLeft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Straight Arrow Connector 51"/>
          <p:cNvCxnSpPr>
            <a:cxnSpLocks/>
            <a:stCxn id="7" idx="3"/>
            <a:endCxn id="10" idx="0"/>
          </p:cNvCxnSpPr>
          <p:nvPr/>
        </p:nvCxnSpPr>
        <p:spPr>
          <a:xfrm flipH="1">
            <a:off x="1577623" y="4094510"/>
            <a:ext cx="825188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522589" y="5029783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75277" y="390477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438877" y="5000975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3669631" y="5235480"/>
            <a:ext cx="227306" cy="506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2882662" y="4140311"/>
            <a:ext cx="487069" cy="686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  <a:endCxn id="7" idx="0"/>
          </p:cNvCxnSpPr>
          <p:nvPr/>
        </p:nvCxnSpPr>
        <p:spPr>
          <a:xfrm flipH="1">
            <a:off x="2630311" y="2845339"/>
            <a:ext cx="954460" cy="834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751136" y="265288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cxnSpLocks/>
            <a:endCxn id="22" idx="0"/>
          </p:cNvCxnSpPr>
          <p:nvPr/>
        </p:nvCxnSpPr>
        <p:spPr>
          <a:xfrm flipH="1">
            <a:off x="4222044" y="4122634"/>
            <a:ext cx="202968" cy="704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601632" y="3890164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>
            <a:cxnSpLocks/>
            <a:endCxn id="23" idx="0"/>
          </p:cNvCxnSpPr>
          <p:nvPr/>
        </p:nvCxnSpPr>
        <p:spPr>
          <a:xfrm>
            <a:off x="4707818" y="4152955"/>
            <a:ext cx="332671" cy="696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68" name="Straight Arrow Connector 67"/>
          <p:cNvCxnSpPr>
            <a:cxnSpLocks/>
          </p:cNvCxnSpPr>
          <p:nvPr/>
        </p:nvCxnSpPr>
        <p:spPr>
          <a:xfrm>
            <a:off x="4031734" y="2824509"/>
            <a:ext cx="624932" cy="855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cxnSpLocks/>
            <a:endCxn id="5" idx="7"/>
          </p:cNvCxnSpPr>
          <p:nvPr/>
        </p:nvCxnSpPr>
        <p:spPr>
          <a:xfrm flipH="1">
            <a:off x="4043144" y="2063140"/>
            <a:ext cx="1463012" cy="418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/>
          <p:cNvCxnSpPr/>
          <p:nvPr/>
        </p:nvCxnSpPr>
        <p:spPr>
          <a:xfrm rot="5400000" flipH="1" flipV="1">
            <a:off x="6691947" y="1002739"/>
            <a:ext cx="516346" cy="1761243"/>
          </a:xfrm>
          <a:prstGeom prst="curvedConnector3">
            <a:avLst>
              <a:gd name="adj1" fmla="val -580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7676313" y="2605581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778985" y="1939622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/>
          <p:cNvSpPr/>
          <p:nvPr/>
        </p:nvSpPr>
        <p:spPr>
          <a:xfrm>
            <a:off x="6134793" y="1936865"/>
            <a:ext cx="2403657" cy="935098"/>
          </a:xfrm>
          <a:custGeom>
            <a:avLst/>
            <a:gdLst>
              <a:gd name="connsiteX0" fmla="*/ 1795549 w 2403657"/>
              <a:gd name="connsiteY0" fmla="*/ 906088 h 935098"/>
              <a:gd name="connsiteX1" fmla="*/ 2377440 w 2403657"/>
              <a:gd name="connsiteY1" fmla="*/ 847899 h 935098"/>
              <a:gd name="connsiteX2" fmla="*/ 2061556 w 2403657"/>
              <a:gd name="connsiteY2" fmla="*/ 174568 h 935098"/>
              <a:gd name="connsiteX3" fmla="*/ 0 w 2403657"/>
              <a:gd name="connsiteY3" fmla="*/ 0 h 93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3657" h="935098">
                <a:moveTo>
                  <a:pt x="1795549" y="906088"/>
                </a:moveTo>
                <a:cubicBezTo>
                  <a:pt x="2064327" y="937953"/>
                  <a:pt x="2333106" y="969819"/>
                  <a:pt x="2377440" y="847899"/>
                </a:cubicBezTo>
                <a:cubicBezTo>
                  <a:pt x="2421774" y="725979"/>
                  <a:pt x="2457796" y="315884"/>
                  <a:pt x="2061556" y="174568"/>
                </a:cubicBezTo>
                <a:cubicBezTo>
                  <a:pt x="1665316" y="33252"/>
                  <a:pt x="832658" y="1662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Curved 38"/>
          <p:cNvCxnSpPr>
            <a:cxnSpLocks/>
            <a:stCxn id="9" idx="3"/>
            <a:endCxn id="6" idx="4"/>
          </p:cNvCxnSpPr>
          <p:nvPr/>
        </p:nvCxnSpPr>
        <p:spPr>
          <a:xfrm rot="5400000" flipH="1">
            <a:off x="7459950" y="3151605"/>
            <a:ext cx="1114244" cy="602232"/>
          </a:xfrm>
          <a:prstGeom prst="curvedConnector3">
            <a:avLst>
              <a:gd name="adj1" fmla="val -2689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39505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Traversal…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31981" y="3548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838004" y="2824510"/>
            <a:ext cx="650452" cy="723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9" idx="5"/>
            <a:endCxn id="20" idx="0"/>
          </p:cNvCxnSpPr>
          <p:nvPr/>
        </p:nvCxnSpPr>
        <p:spPr>
          <a:xfrm>
            <a:off x="8773187" y="4009843"/>
            <a:ext cx="194736" cy="46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8490654" y="3799853"/>
            <a:ext cx="110065" cy="903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170331" y="2110736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  <a:endCxn id="6" idx="7"/>
          </p:cNvCxnSpPr>
          <p:nvPr/>
        </p:nvCxnSpPr>
        <p:spPr>
          <a:xfrm flipH="1">
            <a:off x="7943455" y="2438484"/>
            <a:ext cx="249084" cy="42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endCxn id="9" idx="7"/>
          </p:cNvCxnSpPr>
          <p:nvPr/>
        </p:nvCxnSpPr>
        <p:spPr>
          <a:xfrm flipH="1">
            <a:off x="8773187" y="3369261"/>
            <a:ext cx="194734" cy="297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647599" y="3126326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/>
          <p:cNvSpPr/>
          <p:nvPr/>
        </p:nvSpPr>
        <p:spPr>
          <a:xfrm>
            <a:off x="8149477" y="730690"/>
            <a:ext cx="2484970" cy="5944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Routine used: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ascendFromleft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52" name="Straight Arrow Connector 51"/>
          <p:cNvCxnSpPr>
            <a:cxnSpLocks/>
            <a:stCxn id="7" idx="3"/>
            <a:endCxn id="10" idx="0"/>
          </p:cNvCxnSpPr>
          <p:nvPr/>
        </p:nvCxnSpPr>
        <p:spPr>
          <a:xfrm flipH="1">
            <a:off x="1577623" y="4094510"/>
            <a:ext cx="825188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522589" y="5029783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75277" y="390477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438877" y="5000975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3669631" y="5235480"/>
            <a:ext cx="227306" cy="506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2882662" y="4140311"/>
            <a:ext cx="487069" cy="686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  <a:endCxn id="7" idx="0"/>
          </p:cNvCxnSpPr>
          <p:nvPr/>
        </p:nvCxnSpPr>
        <p:spPr>
          <a:xfrm flipH="1">
            <a:off x="2630311" y="2845339"/>
            <a:ext cx="954460" cy="834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751136" y="265288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cxnSpLocks/>
            <a:endCxn id="22" idx="0"/>
          </p:cNvCxnSpPr>
          <p:nvPr/>
        </p:nvCxnSpPr>
        <p:spPr>
          <a:xfrm flipH="1">
            <a:off x="4222044" y="4122634"/>
            <a:ext cx="202968" cy="704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601632" y="3890164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>
            <a:cxnSpLocks/>
            <a:endCxn id="23" idx="0"/>
          </p:cNvCxnSpPr>
          <p:nvPr/>
        </p:nvCxnSpPr>
        <p:spPr>
          <a:xfrm>
            <a:off x="4707818" y="4152955"/>
            <a:ext cx="332671" cy="696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68" name="Straight Arrow Connector 67"/>
          <p:cNvCxnSpPr>
            <a:cxnSpLocks/>
          </p:cNvCxnSpPr>
          <p:nvPr/>
        </p:nvCxnSpPr>
        <p:spPr>
          <a:xfrm>
            <a:off x="4031734" y="2824509"/>
            <a:ext cx="624932" cy="855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cxnSpLocks/>
            <a:endCxn id="5" idx="7"/>
          </p:cNvCxnSpPr>
          <p:nvPr/>
        </p:nvCxnSpPr>
        <p:spPr>
          <a:xfrm flipH="1">
            <a:off x="4043144" y="2063140"/>
            <a:ext cx="1463012" cy="418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/>
          <p:cNvCxnSpPr/>
          <p:nvPr/>
        </p:nvCxnSpPr>
        <p:spPr>
          <a:xfrm rot="5400000" flipH="1" flipV="1">
            <a:off x="6691947" y="1002739"/>
            <a:ext cx="516346" cy="1761243"/>
          </a:xfrm>
          <a:prstGeom prst="curvedConnector3">
            <a:avLst>
              <a:gd name="adj1" fmla="val -580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7676313" y="2605581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778985" y="1939622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/>
          <p:cNvSpPr/>
          <p:nvPr/>
        </p:nvSpPr>
        <p:spPr>
          <a:xfrm>
            <a:off x="6134793" y="1936865"/>
            <a:ext cx="2403657" cy="935098"/>
          </a:xfrm>
          <a:custGeom>
            <a:avLst/>
            <a:gdLst>
              <a:gd name="connsiteX0" fmla="*/ 1795549 w 2403657"/>
              <a:gd name="connsiteY0" fmla="*/ 906088 h 935098"/>
              <a:gd name="connsiteX1" fmla="*/ 2377440 w 2403657"/>
              <a:gd name="connsiteY1" fmla="*/ 847899 h 935098"/>
              <a:gd name="connsiteX2" fmla="*/ 2061556 w 2403657"/>
              <a:gd name="connsiteY2" fmla="*/ 174568 h 935098"/>
              <a:gd name="connsiteX3" fmla="*/ 0 w 2403657"/>
              <a:gd name="connsiteY3" fmla="*/ 0 h 93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3657" h="935098">
                <a:moveTo>
                  <a:pt x="1795549" y="906088"/>
                </a:moveTo>
                <a:cubicBezTo>
                  <a:pt x="2064327" y="937953"/>
                  <a:pt x="2333106" y="969819"/>
                  <a:pt x="2377440" y="847899"/>
                </a:cubicBezTo>
                <a:cubicBezTo>
                  <a:pt x="2421774" y="725979"/>
                  <a:pt x="2457796" y="315884"/>
                  <a:pt x="2061556" y="174568"/>
                </a:cubicBezTo>
                <a:cubicBezTo>
                  <a:pt x="1665316" y="33252"/>
                  <a:pt x="832658" y="1662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>
            <a:cxnSpLocks/>
            <a:endCxn id="19" idx="0"/>
          </p:cNvCxnSpPr>
          <p:nvPr/>
        </p:nvCxnSpPr>
        <p:spPr>
          <a:xfrm flipH="1">
            <a:off x="8149478" y="4057104"/>
            <a:ext cx="154788" cy="391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31640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Traversal…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31981" y="3548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4466" y="4849752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838004" y="2824510"/>
            <a:ext cx="650452" cy="723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967922" y="3363512"/>
            <a:ext cx="69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</p:cNvCxnSpPr>
          <p:nvPr/>
        </p:nvCxnSpPr>
        <p:spPr>
          <a:xfrm flipH="1">
            <a:off x="8745694" y="3599789"/>
            <a:ext cx="249084" cy="42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endCxn id="20" idx="3"/>
          </p:cNvCxnSpPr>
          <p:nvPr/>
        </p:nvCxnSpPr>
        <p:spPr>
          <a:xfrm flipH="1" flipV="1">
            <a:off x="9173945" y="4702406"/>
            <a:ext cx="344128" cy="1473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391962" y="4631643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/>
          <p:cNvSpPr/>
          <p:nvPr/>
        </p:nvSpPr>
        <p:spPr>
          <a:xfrm>
            <a:off x="8149477" y="730690"/>
            <a:ext cx="2484970" cy="5944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Routine used: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descendRight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Straight Arrow Connector 51"/>
          <p:cNvCxnSpPr>
            <a:cxnSpLocks/>
            <a:stCxn id="7" idx="3"/>
            <a:endCxn id="10" idx="0"/>
          </p:cNvCxnSpPr>
          <p:nvPr/>
        </p:nvCxnSpPr>
        <p:spPr>
          <a:xfrm flipH="1">
            <a:off x="1577623" y="4094510"/>
            <a:ext cx="825188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522589" y="5029783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75277" y="390477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438877" y="5000975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3669631" y="5235480"/>
            <a:ext cx="227306" cy="506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2882662" y="4140311"/>
            <a:ext cx="487069" cy="686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  <a:endCxn id="7" idx="0"/>
          </p:cNvCxnSpPr>
          <p:nvPr/>
        </p:nvCxnSpPr>
        <p:spPr>
          <a:xfrm flipH="1">
            <a:off x="2630311" y="2845339"/>
            <a:ext cx="954460" cy="834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751136" y="265288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cxnSpLocks/>
            <a:endCxn id="22" idx="0"/>
          </p:cNvCxnSpPr>
          <p:nvPr/>
        </p:nvCxnSpPr>
        <p:spPr>
          <a:xfrm flipH="1">
            <a:off x="4222044" y="4122634"/>
            <a:ext cx="202968" cy="704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601632" y="3890164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>
            <a:cxnSpLocks/>
          </p:cNvCxnSpPr>
          <p:nvPr/>
        </p:nvCxnSpPr>
        <p:spPr>
          <a:xfrm>
            <a:off x="4691192" y="4169581"/>
            <a:ext cx="332671" cy="696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68" name="Straight Arrow Connector 67"/>
          <p:cNvCxnSpPr>
            <a:cxnSpLocks/>
          </p:cNvCxnSpPr>
          <p:nvPr/>
        </p:nvCxnSpPr>
        <p:spPr>
          <a:xfrm>
            <a:off x="4031734" y="2824509"/>
            <a:ext cx="624932" cy="855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cxnSpLocks/>
            <a:endCxn id="5" idx="7"/>
          </p:cNvCxnSpPr>
          <p:nvPr/>
        </p:nvCxnSpPr>
        <p:spPr>
          <a:xfrm flipH="1">
            <a:off x="4043144" y="2063140"/>
            <a:ext cx="1463012" cy="418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/>
          <p:cNvCxnSpPr/>
          <p:nvPr/>
        </p:nvCxnSpPr>
        <p:spPr>
          <a:xfrm rot="5400000" flipH="1" flipV="1">
            <a:off x="6691947" y="1002739"/>
            <a:ext cx="516346" cy="1761243"/>
          </a:xfrm>
          <a:prstGeom prst="curvedConnector3">
            <a:avLst>
              <a:gd name="adj1" fmla="val -580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7676313" y="2605581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778985" y="1939622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/>
          <p:cNvSpPr/>
          <p:nvPr/>
        </p:nvSpPr>
        <p:spPr>
          <a:xfrm>
            <a:off x="6134793" y="1936865"/>
            <a:ext cx="2403657" cy="935098"/>
          </a:xfrm>
          <a:custGeom>
            <a:avLst/>
            <a:gdLst>
              <a:gd name="connsiteX0" fmla="*/ 1795549 w 2403657"/>
              <a:gd name="connsiteY0" fmla="*/ 906088 h 935098"/>
              <a:gd name="connsiteX1" fmla="*/ 2377440 w 2403657"/>
              <a:gd name="connsiteY1" fmla="*/ 847899 h 935098"/>
              <a:gd name="connsiteX2" fmla="*/ 2061556 w 2403657"/>
              <a:gd name="connsiteY2" fmla="*/ 174568 h 935098"/>
              <a:gd name="connsiteX3" fmla="*/ 0 w 2403657"/>
              <a:gd name="connsiteY3" fmla="*/ 0 h 93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3657" h="935098">
                <a:moveTo>
                  <a:pt x="1795549" y="906088"/>
                </a:moveTo>
                <a:cubicBezTo>
                  <a:pt x="2064327" y="937953"/>
                  <a:pt x="2333106" y="969819"/>
                  <a:pt x="2377440" y="847899"/>
                </a:cubicBezTo>
                <a:cubicBezTo>
                  <a:pt x="2421774" y="725979"/>
                  <a:pt x="2457796" y="315884"/>
                  <a:pt x="2061556" y="174568"/>
                </a:cubicBezTo>
                <a:cubicBezTo>
                  <a:pt x="1665316" y="33252"/>
                  <a:pt x="832658" y="1662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8496360" y="3793064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/>
          <p:cNvSpPr/>
          <p:nvPr/>
        </p:nvSpPr>
        <p:spPr>
          <a:xfrm>
            <a:off x="7913716" y="2842953"/>
            <a:ext cx="1438147" cy="1268972"/>
          </a:xfrm>
          <a:custGeom>
            <a:avLst/>
            <a:gdLst>
              <a:gd name="connsiteX0" fmla="*/ 881149 w 1438147"/>
              <a:gd name="connsiteY0" fmla="*/ 1155469 h 1268972"/>
              <a:gd name="connsiteX1" fmla="*/ 1438102 w 1438147"/>
              <a:gd name="connsiteY1" fmla="*/ 1213658 h 1268972"/>
              <a:gd name="connsiteX2" fmla="*/ 856211 w 1438147"/>
              <a:gd name="connsiteY2" fmla="*/ 465512 h 1268972"/>
              <a:gd name="connsiteX3" fmla="*/ 0 w 1438147"/>
              <a:gd name="connsiteY3" fmla="*/ 0 h 126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8147" h="1268972">
                <a:moveTo>
                  <a:pt x="881149" y="1155469"/>
                </a:moveTo>
                <a:cubicBezTo>
                  <a:pt x="1161703" y="1242060"/>
                  <a:pt x="1442258" y="1328651"/>
                  <a:pt x="1438102" y="1213658"/>
                </a:cubicBezTo>
                <a:cubicBezTo>
                  <a:pt x="1433946" y="1098665"/>
                  <a:pt x="1095895" y="667788"/>
                  <a:pt x="856211" y="465512"/>
                </a:cubicBezTo>
                <a:cubicBezTo>
                  <a:pt x="616527" y="263236"/>
                  <a:pt x="308263" y="131618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cxnSpLocks/>
          </p:cNvCxnSpPr>
          <p:nvPr/>
        </p:nvCxnSpPr>
        <p:spPr>
          <a:xfrm flipH="1">
            <a:off x="8149478" y="4057104"/>
            <a:ext cx="154788" cy="391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3770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Traversal…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31981" y="3548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27860" y="485329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838004" y="2824510"/>
            <a:ext cx="650452" cy="723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544916" y="2466070"/>
            <a:ext cx="69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  <a:endCxn id="6" idx="2"/>
          </p:cNvCxnSpPr>
          <p:nvPr/>
        </p:nvCxnSpPr>
        <p:spPr>
          <a:xfrm flipV="1">
            <a:off x="7086959" y="2652888"/>
            <a:ext cx="307263" cy="49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endCxn id="9" idx="6"/>
          </p:cNvCxnSpPr>
          <p:nvPr/>
        </p:nvCxnSpPr>
        <p:spPr>
          <a:xfrm flipH="1">
            <a:off x="8867421" y="3660480"/>
            <a:ext cx="406084" cy="1777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225364" y="3468887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/>
          <p:cNvSpPr/>
          <p:nvPr/>
        </p:nvSpPr>
        <p:spPr>
          <a:xfrm>
            <a:off x="8149477" y="730690"/>
            <a:ext cx="2484970" cy="5944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Routine used: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ascendFromRight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Straight Arrow Connector 51"/>
          <p:cNvCxnSpPr>
            <a:cxnSpLocks/>
            <a:stCxn id="7" idx="3"/>
            <a:endCxn id="10" idx="0"/>
          </p:cNvCxnSpPr>
          <p:nvPr/>
        </p:nvCxnSpPr>
        <p:spPr>
          <a:xfrm flipH="1">
            <a:off x="1577623" y="4094510"/>
            <a:ext cx="825188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522589" y="5029783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75277" y="390477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438877" y="5000975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3669631" y="5235480"/>
            <a:ext cx="227306" cy="506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2882662" y="4140311"/>
            <a:ext cx="487069" cy="686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  <a:endCxn id="7" idx="0"/>
          </p:cNvCxnSpPr>
          <p:nvPr/>
        </p:nvCxnSpPr>
        <p:spPr>
          <a:xfrm flipH="1">
            <a:off x="2630311" y="2845339"/>
            <a:ext cx="954460" cy="834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751136" y="265288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cxnSpLocks/>
            <a:endCxn id="22" idx="0"/>
          </p:cNvCxnSpPr>
          <p:nvPr/>
        </p:nvCxnSpPr>
        <p:spPr>
          <a:xfrm flipH="1">
            <a:off x="4222044" y="4122634"/>
            <a:ext cx="202968" cy="704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601632" y="3890164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>
            <a:cxnSpLocks/>
          </p:cNvCxnSpPr>
          <p:nvPr/>
        </p:nvCxnSpPr>
        <p:spPr>
          <a:xfrm>
            <a:off x="4688757" y="4182224"/>
            <a:ext cx="332671" cy="696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68" name="Straight Arrow Connector 67"/>
          <p:cNvCxnSpPr>
            <a:cxnSpLocks/>
          </p:cNvCxnSpPr>
          <p:nvPr/>
        </p:nvCxnSpPr>
        <p:spPr>
          <a:xfrm>
            <a:off x="4031734" y="2824509"/>
            <a:ext cx="624932" cy="855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cxnSpLocks/>
            <a:endCxn id="5" idx="7"/>
          </p:cNvCxnSpPr>
          <p:nvPr/>
        </p:nvCxnSpPr>
        <p:spPr>
          <a:xfrm flipH="1">
            <a:off x="4043144" y="2063140"/>
            <a:ext cx="1463012" cy="418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/>
          <p:cNvCxnSpPr/>
          <p:nvPr/>
        </p:nvCxnSpPr>
        <p:spPr>
          <a:xfrm rot="5400000" flipH="1" flipV="1">
            <a:off x="6691947" y="1002739"/>
            <a:ext cx="516346" cy="1761243"/>
          </a:xfrm>
          <a:prstGeom prst="curvedConnector3">
            <a:avLst>
              <a:gd name="adj1" fmla="val -580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7676313" y="2605581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778985" y="1939622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/>
          <p:cNvSpPr/>
          <p:nvPr/>
        </p:nvSpPr>
        <p:spPr>
          <a:xfrm>
            <a:off x="6134793" y="1936865"/>
            <a:ext cx="2403657" cy="935098"/>
          </a:xfrm>
          <a:custGeom>
            <a:avLst/>
            <a:gdLst>
              <a:gd name="connsiteX0" fmla="*/ 1795549 w 2403657"/>
              <a:gd name="connsiteY0" fmla="*/ 906088 h 935098"/>
              <a:gd name="connsiteX1" fmla="*/ 2377440 w 2403657"/>
              <a:gd name="connsiteY1" fmla="*/ 847899 h 935098"/>
              <a:gd name="connsiteX2" fmla="*/ 2061556 w 2403657"/>
              <a:gd name="connsiteY2" fmla="*/ 174568 h 935098"/>
              <a:gd name="connsiteX3" fmla="*/ 0 w 2403657"/>
              <a:gd name="connsiteY3" fmla="*/ 0 h 93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3657" h="935098">
                <a:moveTo>
                  <a:pt x="1795549" y="906088"/>
                </a:moveTo>
                <a:cubicBezTo>
                  <a:pt x="2064327" y="937953"/>
                  <a:pt x="2333106" y="969819"/>
                  <a:pt x="2377440" y="847899"/>
                </a:cubicBezTo>
                <a:cubicBezTo>
                  <a:pt x="2421774" y="725979"/>
                  <a:pt x="2457796" y="315884"/>
                  <a:pt x="2061556" y="174568"/>
                </a:cubicBezTo>
                <a:cubicBezTo>
                  <a:pt x="1665316" y="33252"/>
                  <a:pt x="832658" y="1662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8496360" y="3793064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cxnSpLocks/>
          </p:cNvCxnSpPr>
          <p:nvPr/>
        </p:nvCxnSpPr>
        <p:spPr>
          <a:xfrm flipH="1">
            <a:off x="8149478" y="4057104"/>
            <a:ext cx="154788" cy="391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cxnSpLocks/>
            <a:endCxn id="20" idx="0"/>
          </p:cNvCxnSpPr>
          <p:nvPr/>
        </p:nvCxnSpPr>
        <p:spPr>
          <a:xfrm>
            <a:off x="8710666" y="4080932"/>
            <a:ext cx="257257" cy="390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1018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Traversal…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31981" y="3548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27860" y="485329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838004" y="2824510"/>
            <a:ext cx="650452" cy="723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664700" y="1700302"/>
            <a:ext cx="69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</p:cNvCxnSpPr>
          <p:nvPr/>
        </p:nvCxnSpPr>
        <p:spPr>
          <a:xfrm flipV="1">
            <a:off x="5206743" y="1887120"/>
            <a:ext cx="307263" cy="49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</p:cNvCxnSpPr>
          <p:nvPr/>
        </p:nvCxnSpPr>
        <p:spPr>
          <a:xfrm flipH="1">
            <a:off x="7995232" y="2259834"/>
            <a:ext cx="406084" cy="1777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353175" y="2068241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/>
          <p:cNvSpPr/>
          <p:nvPr/>
        </p:nvSpPr>
        <p:spPr>
          <a:xfrm>
            <a:off x="8149477" y="730690"/>
            <a:ext cx="2484970" cy="5944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Routine used: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ascendFromRight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Straight Arrow Connector 51"/>
          <p:cNvCxnSpPr>
            <a:cxnSpLocks/>
            <a:stCxn id="7" idx="3"/>
            <a:endCxn id="10" idx="0"/>
          </p:cNvCxnSpPr>
          <p:nvPr/>
        </p:nvCxnSpPr>
        <p:spPr>
          <a:xfrm flipH="1">
            <a:off x="1577623" y="4094510"/>
            <a:ext cx="825188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522589" y="5029783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75277" y="390477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438877" y="5000975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3669631" y="5235480"/>
            <a:ext cx="227306" cy="506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2882662" y="4140311"/>
            <a:ext cx="487069" cy="686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  <a:endCxn id="7" idx="0"/>
          </p:cNvCxnSpPr>
          <p:nvPr/>
        </p:nvCxnSpPr>
        <p:spPr>
          <a:xfrm flipH="1">
            <a:off x="2630311" y="2845339"/>
            <a:ext cx="954460" cy="834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751136" y="265288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cxnSpLocks/>
            <a:endCxn id="22" idx="0"/>
          </p:cNvCxnSpPr>
          <p:nvPr/>
        </p:nvCxnSpPr>
        <p:spPr>
          <a:xfrm flipH="1">
            <a:off x="4222044" y="4122634"/>
            <a:ext cx="202968" cy="704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601632" y="3890164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>
            <a:cxnSpLocks/>
          </p:cNvCxnSpPr>
          <p:nvPr/>
        </p:nvCxnSpPr>
        <p:spPr>
          <a:xfrm>
            <a:off x="4688757" y="4182224"/>
            <a:ext cx="332671" cy="696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68" name="Straight Arrow Connector 67"/>
          <p:cNvCxnSpPr>
            <a:cxnSpLocks/>
          </p:cNvCxnSpPr>
          <p:nvPr/>
        </p:nvCxnSpPr>
        <p:spPr>
          <a:xfrm>
            <a:off x="4031734" y="2824509"/>
            <a:ext cx="624932" cy="855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cxnSpLocks/>
            <a:endCxn id="5" idx="7"/>
          </p:cNvCxnSpPr>
          <p:nvPr/>
        </p:nvCxnSpPr>
        <p:spPr>
          <a:xfrm flipH="1">
            <a:off x="4043144" y="2063140"/>
            <a:ext cx="1463012" cy="418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/>
          <p:cNvCxnSpPr/>
          <p:nvPr/>
        </p:nvCxnSpPr>
        <p:spPr>
          <a:xfrm rot="5400000" flipH="1" flipV="1">
            <a:off x="6691947" y="1002739"/>
            <a:ext cx="516346" cy="1761243"/>
          </a:xfrm>
          <a:prstGeom prst="curvedConnector3">
            <a:avLst>
              <a:gd name="adj1" fmla="val -580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7676313" y="2605581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778985" y="1939622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8496360" y="3793064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cxnSpLocks/>
          </p:cNvCxnSpPr>
          <p:nvPr/>
        </p:nvCxnSpPr>
        <p:spPr>
          <a:xfrm flipH="1">
            <a:off x="8149478" y="4057104"/>
            <a:ext cx="154788" cy="391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cxnSpLocks/>
            <a:endCxn id="20" idx="0"/>
          </p:cNvCxnSpPr>
          <p:nvPr/>
        </p:nvCxnSpPr>
        <p:spPr>
          <a:xfrm>
            <a:off x="8710666" y="4080932"/>
            <a:ext cx="257257" cy="390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918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Vote!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 just compared two different ways to do </a:t>
            </a:r>
            <a:r>
              <a:rPr lang="en-US" dirty="0" err="1"/>
              <a:t>inorder</a:t>
            </a:r>
            <a:r>
              <a:rPr lang="en-US" dirty="0"/>
              <a:t> traversal in a binary tree.</a:t>
            </a:r>
          </a:p>
          <a:p>
            <a:r>
              <a:rPr lang="en-US" dirty="0"/>
              <a:t>Which one is the </a:t>
            </a:r>
            <a:r>
              <a:rPr lang="en-US" b="1" dirty="0">
                <a:solidFill>
                  <a:schemeClr val="accent2"/>
                </a:solidFill>
              </a:rPr>
              <a:t>fastest, and why?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dirty="0" err="1">
                <a:solidFill>
                  <a:schemeClr val="accent1"/>
                </a:solidFill>
              </a:rPr>
              <a:t>Wayyyyy</a:t>
            </a:r>
            <a:r>
              <a:rPr lang="en-US" dirty="0">
                <a:solidFill>
                  <a:schemeClr val="accent1"/>
                </a:solidFill>
              </a:rPr>
              <a:t> more </a:t>
            </a:r>
            <a:r>
              <a:rPr lang="en-US" dirty="0"/>
              <a:t>than just a reference is pushed onto the </a:t>
            </a:r>
            <a:r>
              <a:rPr lang="en-US" b="1" dirty="0">
                <a:solidFill>
                  <a:schemeClr val="accent1"/>
                </a:solidFill>
              </a:rPr>
              <a:t>system’s</a:t>
            </a:r>
            <a:r>
              <a:rPr lang="en-US" dirty="0"/>
              <a:t> stack…</a:t>
            </a:r>
          </a:p>
          <a:p>
            <a:pPr lvl="1"/>
            <a:r>
              <a:rPr lang="en-US" dirty="0"/>
              <a:t>Program Counter (Instruction Pointer)</a:t>
            </a:r>
          </a:p>
          <a:p>
            <a:pPr lvl="1"/>
            <a:r>
              <a:rPr lang="en-US" dirty="0"/>
              <a:t>Local variables 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2310063" y="3483936"/>
            <a:ext cx="1804737" cy="778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Recursive</a:t>
            </a:r>
            <a:br>
              <a:rPr lang="en-US" dirty="0"/>
            </a:br>
            <a:r>
              <a:rPr lang="en-US" dirty="0"/>
              <a:t>(System’s stack)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4624136" y="3483936"/>
            <a:ext cx="1684421" cy="77804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Iterative</a:t>
            </a:r>
            <a:br>
              <a:rPr lang="en-US" dirty="0"/>
            </a:br>
            <a:r>
              <a:rPr lang="en-US" dirty="0"/>
              <a:t>(Own stack)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7006389" y="3483936"/>
            <a:ext cx="1684421" cy="7780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They are both about the same.</a:t>
            </a:r>
          </a:p>
        </p:txBody>
      </p:sp>
      <p:sp>
        <p:nvSpPr>
          <p:cNvPr id="7" name="Oval 6"/>
          <p:cNvSpPr/>
          <p:nvPr/>
        </p:nvSpPr>
        <p:spPr>
          <a:xfrm>
            <a:off x="4299282" y="3086894"/>
            <a:ext cx="2334127" cy="15721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2010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Traversal…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31981" y="3548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27860" y="485329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838004" y="2824510"/>
            <a:ext cx="650452" cy="723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812010" y="1298197"/>
            <a:ext cx="69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</p:cNvCxnSpPr>
          <p:nvPr/>
        </p:nvCxnSpPr>
        <p:spPr>
          <a:xfrm flipV="1">
            <a:off x="7354053" y="1485015"/>
            <a:ext cx="307263" cy="49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endCxn id="4" idx="1"/>
          </p:cNvCxnSpPr>
          <p:nvPr/>
        </p:nvCxnSpPr>
        <p:spPr>
          <a:xfrm>
            <a:off x="5427512" y="1549862"/>
            <a:ext cx="186988" cy="248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057597" y="1255855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/>
          <p:cNvSpPr/>
          <p:nvPr/>
        </p:nvSpPr>
        <p:spPr>
          <a:xfrm>
            <a:off x="8149477" y="730690"/>
            <a:ext cx="2484970" cy="5944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Routine used: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ascendFromRight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Straight Arrow Connector 51"/>
          <p:cNvCxnSpPr>
            <a:cxnSpLocks/>
            <a:stCxn id="7" idx="3"/>
            <a:endCxn id="10" idx="0"/>
          </p:cNvCxnSpPr>
          <p:nvPr/>
        </p:nvCxnSpPr>
        <p:spPr>
          <a:xfrm flipH="1">
            <a:off x="1577623" y="4094510"/>
            <a:ext cx="825188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522589" y="5029783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75277" y="390477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438877" y="5000975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3669631" y="5235480"/>
            <a:ext cx="227306" cy="506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2882662" y="4140311"/>
            <a:ext cx="487069" cy="686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  <a:endCxn id="7" idx="0"/>
          </p:cNvCxnSpPr>
          <p:nvPr/>
        </p:nvCxnSpPr>
        <p:spPr>
          <a:xfrm flipH="1">
            <a:off x="2630311" y="2845339"/>
            <a:ext cx="954460" cy="834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751136" y="265288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cxnSpLocks/>
            <a:endCxn id="22" idx="0"/>
          </p:cNvCxnSpPr>
          <p:nvPr/>
        </p:nvCxnSpPr>
        <p:spPr>
          <a:xfrm flipH="1">
            <a:off x="4222044" y="4122634"/>
            <a:ext cx="202968" cy="704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601632" y="3890164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>
            <a:cxnSpLocks/>
          </p:cNvCxnSpPr>
          <p:nvPr/>
        </p:nvCxnSpPr>
        <p:spPr>
          <a:xfrm>
            <a:off x="4688757" y="4182224"/>
            <a:ext cx="332671" cy="696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68" name="Straight Arrow Connector 67"/>
          <p:cNvCxnSpPr>
            <a:cxnSpLocks/>
          </p:cNvCxnSpPr>
          <p:nvPr/>
        </p:nvCxnSpPr>
        <p:spPr>
          <a:xfrm>
            <a:off x="4031734" y="2824509"/>
            <a:ext cx="624932" cy="855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cxnSpLocks/>
            <a:endCxn id="5" idx="7"/>
          </p:cNvCxnSpPr>
          <p:nvPr/>
        </p:nvCxnSpPr>
        <p:spPr>
          <a:xfrm flipH="1">
            <a:off x="4043144" y="2063140"/>
            <a:ext cx="1463012" cy="418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7676313" y="2605581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778985" y="1939622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8496360" y="3793064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cxnSpLocks/>
          </p:cNvCxnSpPr>
          <p:nvPr/>
        </p:nvCxnSpPr>
        <p:spPr>
          <a:xfrm flipH="1">
            <a:off x="8149478" y="4057104"/>
            <a:ext cx="154788" cy="391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cxnSpLocks/>
            <a:endCxn id="20" idx="0"/>
          </p:cNvCxnSpPr>
          <p:nvPr/>
        </p:nvCxnSpPr>
        <p:spPr>
          <a:xfrm>
            <a:off x="8710666" y="4080932"/>
            <a:ext cx="257257" cy="390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cxnSpLocks/>
            <a:endCxn id="6" idx="1"/>
          </p:cNvCxnSpPr>
          <p:nvPr/>
        </p:nvCxnSpPr>
        <p:spPr>
          <a:xfrm>
            <a:off x="6144151" y="2011216"/>
            <a:ext cx="1344305" cy="470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2089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Traversal…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31981" y="3548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27860" y="485329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838004" y="2824510"/>
            <a:ext cx="650452" cy="723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812010" y="1298197"/>
            <a:ext cx="69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</p:cNvCxnSpPr>
          <p:nvPr/>
        </p:nvCxnSpPr>
        <p:spPr>
          <a:xfrm flipV="1">
            <a:off x="7354053" y="1485015"/>
            <a:ext cx="307263" cy="49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endCxn id="4" idx="1"/>
          </p:cNvCxnSpPr>
          <p:nvPr/>
        </p:nvCxnSpPr>
        <p:spPr>
          <a:xfrm>
            <a:off x="5427512" y="1549862"/>
            <a:ext cx="186988" cy="248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057597" y="1255855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  <a:stCxn id="7" idx="3"/>
            <a:endCxn id="10" idx="0"/>
          </p:cNvCxnSpPr>
          <p:nvPr/>
        </p:nvCxnSpPr>
        <p:spPr>
          <a:xfrm flipH="1">
            <a:off x="1577623" y="4094510"/>
            <a:ext cx="825188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522589" y="5029783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75277" y="390477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438877" y="5000975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3669631" y="5235480"/>
            <a:ext cx="227306" cy="506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2882662" y="4140311"/>
            <a:ext cx="487069" cy="686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  <a:endCxn id="7" idx="0"/>
          </p:cNvCxnSpPr>
          <p:nvPr/>
        </p:nvCxnSpPr>
        <p:spPr>
          <a:xfrm flipH="1">
            <a:off x="2630311" y="2845339"/>
            <a:ext cx="954460" cy="834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751136" y="265288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cxnSpLocks/>
            <a:endCxn id="22" idx="0"/>
          </p:cNvCxnSpPr>
          <p:nvPr/>
        </p:nvCxnSpPr>
        <p:spPr>
          <a:xfrm flipH="1">
            <a:off x="4222044" y="4122634"/>
            <a:ext cx="202968" cy="704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601632" y="3890164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>
            <a:cxnSpLocks/>
          </p:cNvCxnSpPr>
          <p:nvPr/>
        </p:nvCxnSpPr>
        <p:spPr>
          <a:xfrm>
            <a:off x="4688757" y="4182224"/>
            <a:ext cx="332671" cy="696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68" name="Straight Arrow Connector 67"/>
          <p:cNvCxnSpPr>
            <a:cxnSpLocks/>
          </p:cNvCxnSpPr>
          <p:nvPr/>
        </p:nvCxnSpPr>
        <p:spPr>
          <a:xfrm>
            <a:off x="4031734" y="2824509"/>
            <a:ext cx="624932" cy="855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cxnSpLocks/>
            <a:endCxn id="5" idx="7"/>
          </p:cNvCxnSpPr>
          <p:nvPr/>
        </p:nvCxnSpPr>
        <p:spPr>
          <a:xfrm flipH="1">
            <a:off x="4043144" y="2063140"/>
            <a:ext cx="1463012" cy="418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7676313" y="2605581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778985" y="1939622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8496360" y="3793064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cxnSpLocks/>
          </p:cNvCxnSpPr>
          <p:nvPr/>
        </p:nvCxnSpPr>
        <p:spPr>
          <a:xfrm flipH="1">
            <a:off x="8149478" y="4057104"/>
            <a:ext cx="154788" cy="391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cxnSpLocks/>
            <a:endCxn id="20" idx="0"/>
          </p:cNvCxnSpPr>
          <p:nvPr/>
        </p:nvCxnSpPr>
        <p:spPr>
          <a:xfrm>
            <a:off x="8710666" y="4080932"/>
            <a:ext cx="257257" cy="390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cxnSpLocks/>
            <a:endCxn id="6" idx="1"/>
          </p:cNvCxnSpPr>
          <p:nvPr/>
        </p:nvCxnSpPr>
        <p:spPr>
          <a:xfrm>
            <a:off x="6144151" y="2011216"/>
            <a:ext cx="1344305" cy="470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235440" y="839585"/>
            <a:ext cx="283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What’s the</a:t>
            </a:r>
            <a:r>
              <a:rPr lang="en-US" dirty="0">
                <a:solidFill>
                  <a:srgbClr val="FF66FF"/>
                </a:solidFill>
              </a:rPr>
              <a:t> termination condition</a:t>
            </a:r>
            <a:r>
              <a:rPr lang="en-US" dirty="0"/>
              <a:t> of Link Inversion?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9628890" y="2003520"/>
            <a:ext cx="1402099" cy="4182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prev</a:t>
            </a:r>
            <a:r>
              <a:rPr lang="en-US" sz="1400" dirty="0">
                <a:latin typeface="Consolas" panose="020B0609020204030204" pitchFamily="49" charset="0"/>
              </a:rPr>
              <a:t> = null</a:t>
            </a:r>
          </a:p>
        </p:txBody>
      </p:sp>
      <p:sp>
        <p:nvSpPr>
          <p:cNvPr id="70" name="Rectangle: Rounded Corners 69"/>
          <p:cNvSpPr/>
          <p:nvPr/>
        </p:nvSpPr>
        <p:spPr>
          <a:xfrm>
            <a:off x="9669794" y="2717068"/>
            <a:ext cx="1402099" cy="41820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 (Body)"/>
              </a:rPr>
              <a:t>Something Else</a:t>
            </a:r>
          </a:p>
        </p:txBody>
      </p:sp>
    </p:spTree>
    <p:extLst>
      <p:ext uri="{BB962C8B-B14F-4D97-AF65-F5344CB8AC3E}">
        <p14:creationId xmlns:p14="http://schemas.microsoft.com/office/powerpoint/2010/main" val="151250063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Traversal…</a:t>
            </a:r>
          </a:p>
        </p:txBody>
      </p:sp>
      <p:sp>
        <p:nvSpPr>
          <p:cNvPr id="4" name="Oval 3"/>
          <p:cNvSpPr/>
          <p:nvPr/>
        </p:nvSpPr>
        <p:spPr>
          <a:xfrm>
            <a:off x="5520266" y="172720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3911" y="2410177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4222" y="241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08577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34932" y="3680176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23954" y="3595509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5889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72177" y="4803420"/>
            <a:ext cx="643467" cy="48542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43455" y="444899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61900" y="447157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31981" y="3548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6021" y="482717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27860" y="4853298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6887" y="5719589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25332" y="574216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8265" y="5669961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710" y="5692535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34" name="Straight Arrow Connector 33"/>
          <p:cNvCxnSpPr>
            <a:cxnSpLocks/>
            <a:stCxn id="6" idx="3"/>
            <a:endCxn id="21" idx="0"/>
          </p:cNvCxnSpPr>
          <p:nvPr/>
        </p:nvCxnSpPr>
        <p:spPr>
          <a:xfrm flipH="1">
            <a:off x="6838004" y="2824510"/>
            <a:ext cx="650452" cy="723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812010" y="1298197"/>
            <a:ext cx="69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prev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Arrow Connector 50"/>
          <p:cNvCxnSpPr>
            <a:cxnSpLocks/>
          </p:cNvCxnSpPr>
          <p:nvPr/>
        </p:nvCxnSpPr>
        <p:spPr>
          <a:xfrm flipV="1">
            <a:off x="7354053" y="1485015"/>
            <a:ext cx="307263" cy="49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endCxn id="4" idx="1"/>
          </p:cNvCxnSpPr>
          <p:nvPr/>
        </p:nvCxnSpPr>
        <p:spPr>
          <a:xfrm>
            <a:off x="5427512" y="1549862"/>
            <a:ext cx="186988" cy="248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10" idx="3"/>
            <a:endCxn id="26" idx="0"/>
          </p:cNvCxnSpPr>
          <p:nvPr/>
        </p:nvCxnSpPr>
        <p:spPr>
          <a:xfrm flipH="1">
            <a:off x="1154288" y="5217754"/>
            <a:ext cx="195835" cy="45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057597" y="1255855"/>
            <a:ext cx="6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</a:rPr>
              <a:t>curr</a:t>
            </a:r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>
            <a:stCxn id="10" idx="5"/>
            <a:endCxn id="27" idx="0"/>
          </p:cNvCxnSpPr>
          <p:nvPr/>
        </p:nvCxnSpPr>
        <p:spPr>
          <a:xfrm>
            <a:off x="1805122" y="5217754"/>
            <a:ext cx="167611" cy="474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  <a:stCxn id="7" idx="3"/>
            <a:endCxn id="10" idx="0"/>
          </p:cNvCxnSpPr>
          <p:nvPr/>
        </p:nvCxnSpPr>
        <p:spPr>
          <a:xfrm flipH="1">
            <a:off x="1577623" y="4094510"/>
            <a:ext cx="825188" cy="70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 flipH="1">
            <a:off x="3112910" y="5217754"/>
            <a:ext cx="153501" cy="501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522589" y="5029783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75277" y="390477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438877" y="5000975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3669631" y="5235480"/>
            <a:ext cx="227306" cy="506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2882662" y="4140311"/>
            <a:ext cx="487069" cy="686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  <a:endCxn id="7" idx="0"/>
          </p:cNvCxnSpPr>
          <p:nvPr/>
        </p:nvCxnSpPr>
        <p:spPr>
          <a:xfrm flipH="1">
            <a:off x="2630311" y="2845339"/>
            <a:ext cx="954460" cy="834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751136" y="2652887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cxnSpLocks/>
            <a:endCxn id="22" idx="0"/>
          </p:cNvCxnSpPr>
          <p:nvPr/>
        </p:nvCxnSpPr>
        <p:spPr>
          <a:xfrm flipH="1">
            <a:off x="4222044" y="4122634"/>
            <a:ext cx="202968" cy="704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601632" y="3890164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>
            <a:cxnSpLocks/>
          </p:cNvCxnSpPr>
          <p:nvPr/>
        </p:nvCxnSpPr>
        <p:spPr>
          <a:xfrm>
            <a:off x="4688757" y="4182224"/>
            <a:ext cx="332671" cy="696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624719" y="1163523"/>
            <a:ext cx="41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68" name="Straight Arrow Connector 67"/>
          <p:cNvCxnSpPr>
            <a:cxnSpLocks/>
          </p:cNvCxnSpPr>
          <p:nvPr/>
        </p:nvCxnSpPr>
        <p:spPr>
          <a:xfrm>
            <a:off x="4031734" y="2824509"/>
            <a:ext cx="624932" cy="855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cxnSpLocks/>
            <a:endCxn id="5" idx="7"/>
          </p:cNvCxnSpPr>
          <p:nvPr/>
        </p:nvCxnSpPr>
        <p:spPr>
          <a:xfrm flipH="1">
            <a:off x="4043144" y="2063140"/>
            <a:ext cx="1463012" cy="418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7676313" y="2605581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778985" y="1939622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8496360" y="3793064"/>
            <a:ext cx="110065" cy="903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cxnSpLocks/>
          </p:cNvCxnSpPr>
          <p:nvPr/>
        </p:nvCxnSpPr>
        <p:spPr>
          <a:xfrm flipH="1">
            <a:off x="8149478" y="4057104"/>
            <a:ext cx="154788" cy="391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cxnSpLocks/>
            <a:endCxn id="20" idx="0"/>
          </p:cNvCxnSpPr>
          <p:nvPr/>
        </p:nvCxnSpPr>
        <p:spPr>
          <a:xfrm>
            <a:off x="8710666" y="4080932"/>
            <a:ext cx="257257" cy="390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/>
            <a:stCxn id="6" idx="5"/>
            <a:endCxn id="9" idx="0"/>
          </p:cNvCxnSpPr>
          <p:nvPr/>
        </p:nvCxnSpPr>
        <p:spPr>
          <a:xfrm>
            <a:off x="7943455" y="2824510"/>
            <a:ext cx="602233" cy="77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cxnSpLocks/>
            <a:endCxn id="6" idx="1"/>
          </p:cNvCxnSpPr>
          <p:nvPr/>
        </p:nvCxnSpPr>
        <p:spPr>
          <a:xfrm>
            <a:off x="6144151" y="2011216"/>
            <a:ext cx="1344305" cy="470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235440" y="839585"/>
            <a:ext cx="283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What’s the</a:t>
            </a:r>
            <a:r>
              <a:rPr lang="en-US" dirty="0">
                <a:solidFill>
                  <a:srgbClr val="FF66FF"/>
                </a:solidFill>
              </a:rPr>
              <a:t> termination condition</a:t>
            </a:r>
            <a:r>
              <a:rPr lang="en-US" dirty="0"/>
              <a:t> of Link Inversion?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9628890" y="2003520"/>
            <a:ext cx="1402099" cy="4182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prev</a:t>
            </a:r>
            <a:r>
              <a:rPr lang="en-US" sz="1400" dirty="0">
                <a:latin typeface="Consolas" panose="020B0609020204030204" pitchFamily="49" charset="0"/>
              </a:rPr>
              <a:t> = null</a:t>
            </a:r>
          </a:p>
        </p:txBody>
      </p:sp>
      <p:sp>
        <p:nvSpPr>
          <p:cNvPr id="70" name="Rectangle: Rounded Corners 69"/>
          <p:cNvSpPr/>
          <p:nvPr/>
        </p:nvSpPr>
        <p:spPr>
          <a:xfrm>
            <a:off x="9669794" y="2717068"/>
            <a:ext cx="1402099" cy="41820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 (Body)"/>
              </a:rPr>
              <a:t>Something Else</a:t>
            </a:r>
          </a:p>
        </p:txBody>
      </p:sp>
      <p:sp>
        <p:nvSpPr>
          <p:cNvPr id="3" name="Oval 2"/>
          <p:cNvSpPr/>
          <p:nvPr/>
        </p:nvSpPr>
        <p:spPr>
          <a:xfrm>
            <a:off x="9410007" y="2481265"/>
            <a:ext cx="1943793" cy="9435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747576" y="3660647"/>
            <a:ext cx="17043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= null </a:t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curr.bit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= 1</a:t>
            </a:r>
          </a:p>
        </p:txBody>
      </p:sp>
      <p:pic>
        <p:nvPicPr>
          <p:cNvPr id="16" name="Picture 15" descr="A picture containing thing, object&#10;&#10;Description generated with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875" y="3680176"/>
            <a:ext cx="720199" cy="7201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59237" y="5084130"/>
            <a:ext cx="5710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</a:rPr>
              <a:t>prev</a:t>
            </a:r>
            <a:r>
              <a:rPr lang="en-US" dirty="0">
                <a:latin typeface="Consolas" panose="020B0609020204030204" pitchFamily="49" charset="0"/>
              </a:rPr>
              <a:t> = null </a:t>
            </a:r>
            <a:r>
              <a:rPr lang="en-US" dirty="0">
                <a:latin typeface="Calibri (Body)"/>
              </a:rPr>
              <a:t>was encountered before as well, when we were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alibri (Body)"/>
              </a:rPr>
              <a:t>ascending to the root from the left</a:t>
            </a:r>
            <a:r>
              <a:rPr lang="en-US" dirty="0">
                <a:latin typeface="Calibri (Body)"/>
              </a:rPr>
              <a:t>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 (Body)"/>
              </a:rPr>
              <a:t>But the </a:t>
            </a:r>
            <a:r>
              <a:rPr lang="en-US" dirty="0">
                <a:solidFill>
                  <a:srgbClr val="00B0F0"/>
                </a:solidFill>
                <a:latin typeface="Calibri (Body)"/>
              </a:rPr>
              <a:t>blue bit </a:t>
            </a:r>
            <a:r>
              <a:rPr lang="en-US" dirty="0">
                <a:latin typeface="Calibri (Body)"/>
              </a:rPr>
              <a:t>was telling us that there might be an </a:t>
            </a:r>
            <a:r>
              <a:rPr lang="en-US" dirty="0">
                <a:solidFill>
                  <a:srgbClr val="C00000"/>
                </a:solidFill>
                <a:latin typeface="Calibri (Body)"/>
              </a:rPr>
              <a:t>entire right subtree to explore</a:t>
            </a:r>
            <a:r>
              <a:rPr lang="en-US" dirty="0">
                <a:latin typeface="Calibri (Body)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 (Body)"/>
              </a:rPr>
              <a:t>And, of course, there was.</a:t>
            </a:r>
            <a:br>
              <a:rPr lang="en-US" dirty="0">
                <a:latin typeface="Calibri (Body)"/>
              </a:rPr>
            </a:b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43951699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86" y="1"/>
            <a:ext cx="10242665" cy="1238596"/>
          </a:xfrm>
        </p:spPr>
        <p:txBody>
          <a:bodyPr/>
          <a:lstStyle/>
          <a:p>
            <a:pPr algn="ctr"/>
            <a:r>
              <a:rPr lang="en-US" dirty="0"/>
              <a:t>Fill-in the full algorithm!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void </a:t>
            </a:r>
            <a:r>
              <a:rPr lang="en-US" sz="1200" dirty="0" err="1">
                <a:latin typeface="Consolas" panose="020B0609020204030204" pitchFamily="49" charset="0"/>
              </a:rPr>
              <a:t>preorderLI</a:t>
            </a:r>
            <a:r>
              <a:rPr lang="en-US" sz="1200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if(root == null) return;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Node </a:t>
            </a:r>
            <a:r>
              <a:rPr lang="en-US" sz="1200" dirty="0" err="1">
                <a:latin typeface="Consolas" panose="020B0609020204030204" pitchFamily="49" charset="0"/>
              </a:rPr>
              <a:t>curr</a:t>
            </a:r>
            <a:r>
              <a:rPr lang="en-US" sz="1200" dirty="0">
                <a:latin typeface="Consolas" panose="020B0609020204030204" pitchFamily="49" charset="0"/>
              </a:rPr>
              <a:t> = root, 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= null;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while(!((</a:t>
            </a:r>
            <a:r>
              <a:rPr lang="en-US" sz="1200" dirty="0" err="1">
                <a:latin typeface="Consolas" panose="020B0609020204030204" pitchFamily="49" charset="0"/>
              </a:rPr>
              <a:t>curr.bit</a:t>
            </a:r>
            <a:r>
              <a:rPr lang="en-US" sz="1200" dirty="0">
                <a:latin typeface="Consolas" panose="020B0609020204030204" pitchFamily="49" charset="0"/>
              </a:rPr>
              <a:t> == 1) &amp;&amp; (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==null)){ 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while(</a:t>
            </a:r>
            <a:r>
              <a:rPr lang="en-US" sz="1200" dirty="0" err="1">
                <a:latin typeface="Consolas" panose="020B0609020204030204" pitchFamily="49" charset="0"/>
              </a:rPr>
              <a:t>curr</a:t>
            </a:r>
            <a:r>
              <a:rPr lang="en-US" sz="1200" dirty="0">
                <a:latin typeface="Consolas" panose="020B0609020204030204" pitchFamily="49" charset="0"/>
              </a:rPr>
              <a:t> != null){		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print(</a:t>
            </a:r>
            <a:r>
              <a:rPr lang="en-US" sz="1200" dirty="0" err="1">
                <a:latin typeface="Consolas" panose="020B0609020204030204" pitchFamily="49" charset="0"/>
              </a:rPr>
              <a:t>curr.value</a:t>
            </a:r>
            <a:r>
              <a:rPr lang="en-US" sz="1200" dirty="0">
                <a:latin typeface="Consolas" panose="020B0609020204030204" pitchFamily="49" charset="0"/>
              </a:rPr>
              <a:t>);                 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latin typeface="Consolas" panose="020B0609020204030204" pitchFamily="49" charset="0"/>
              </a:rPr>
              <a:t>curr.bit</a:t>
            </a:r>
            <a:r>
              <a:rPr lang="en-US" sz="1200" dirty="0">
                <a:latin typeface="Consolas" panose="020B0609020204030204" pitchFamily="49" charset="0"/>
              </a:rPr>
              <a:t> = 0;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latin typeface="Consolas" panose="020B0609020204030204" pitchFamily="49" charset="0"/>
              </a:rPr>
              <a:t>descendToLeft</a:t>
            </a:r>
            <a:r>
              <a:rPr lang="en-US" sz="1200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while(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!= null &amp;&amp; </a:t>
            </a:r>
            <a:r>
              <a:rPr lang="en-US" sz="1200" dirty="0" err="1">
                <a:latin typeface="Consolas" panose="020B0609020204030204" pitchFamily="49" charset="0"/>
              </a:rPr>
              <a:t>prev.bit</a:t>
            </a:r>
            <a:r>
              <a:rPr lang="en-US" sz="1200" dirty="0">
                <a:latin typeface="Consolas" panose="020B0609020204030204" pitchFamily="49" charset="0"/>
              </a:rPr>
              <a:t> == 1)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</a:rPr>
              <a:t>ascendFromRight</a:t>
            </a:r>
            <a:r>
              <a:rPr lang="en-US" sz="1200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if(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== null)		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return;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else {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</a:rPr>
              <a:t>ascendFromLeft</a:t>
            </a:r>
            <a:r>
              <a:rPr lang="en-US" sz="1200" dirty="0">
                <a:latin typeface="Consolas" panose="020B0609020204030204" pitchFamily="49" charset="0"/>
              </a:rPr>
              <a:t>();         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</a:rPr>
              <a:t>curr.bit</a:t>
            </a:r>
            <a:r>
              <a:rPr lang="en-US" sz="1200" dirty="0">
                <a:latin typeface="Consolas" panose="020B0609020204030204" pitchFamily="49" charset="0"/>
              </a:rPr>
              <a:t>=1;		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</a:t>
            </a:r>
            <a:r>
              <a:rPr lang="en-US" sz="1200" dirty="0" err="1">
                <a:latin typeface="Consolas" panose="020B0609020204030204" pitchFamily="49" charset="0"/>
              </a:rPr>
              <a:t>descendToRight</a:t>
            </a:r>
            <a:r>
              <a:rPr lang="en-US" sz="1200" dirty="0">
                <a:latin typeface="Consolas" panose="020B0609020204030204" pitchFamily="49" charset="0"/>
              </a:rPr>
              <a:t>();		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}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1886989" y="3341716"/>
            <a:ext cx="1396538" cy="157942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/>
          <p:cNvSpPr/>
          <p:nvPr/>
        </p:nvSpPr>
        <p:spPr>
          <a:xfrm>
            <a:off x="1812173" y="3950506"/>
            <a:ext cx="1554481" cy="136180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/>
          <p:cNvSpPr/>
          <p:nvPr/>
        </p:nvSpPr>
        <p:spPr>
          <a:xfrm>
            <a:off x="1808017" y="5015749"/>
            <a:ext cx="1554481" cy="136180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/>
          <p:cNvSpPr/>
          <p:nvPr/>
        </p:nvSpPr>
        <p:spPr>
          <a:xfrm>
            <a:off x="1808016" y="5334403"/>
            <a:ext cx="1554481" cy="136180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/>
          <p:cNvSpPr/>
          <p:nvPr/>
        </p:nvSpPr>
        <p:spPr>
          <a:xfrm>
            <a:off x="9617826" y="1646072"/>
            <a:ext cx="1803862" cy="418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FF66FF"/>
                </a:solidFill>
                <a:latin typeface="Consolas" panose="020B0609020204030204" pitchFamily="49" charset="0"/>
              </a:rPr>
              <a:t>descendToLeft</a:t>
            </a:r>
            <a:r>
              <a:rPr lang="en-US" sz="1400" dirty="0">
                <a:solidFill>
                  <a:srgbClr val="FF66FF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9593549" y="2380771"/>
            <a:ext cx="1844765" cy="4182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ascendFromLeft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9593549" y="3909267"/>
            <a:ext cx="1961804" cy="418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ascendFromRight</a:t>
            </a:r>
            <a:r>
              <a:rPr lang="en-US" sz="14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9593549" y="3145019"/>
            <a:ext cx="1961804" cy="41820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descendToRight</a:t>
            </a:r>
            <a:r>
              <a:rPr lang="en-US" sz="14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0487" y="3236021"/>
            <a:ext cx="48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15" name="Picture 14" descr="A blurry image of a person&#10;&#10;Description generated with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26" y="4936952"/>
            <a:ext cx="1806383" cy="124001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80487" y="3842441"/>
            <a:ext cx="48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0487" y="4899173"/>
            <a:ext cx="48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80487" y="5217827"/>
            <a:ext cx="48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</p:spTree>
    <p:extLst>
      <p:ext uri="{BB962C8B-B14F-4D97-AF65-F5344CB8AC3E}">
        <p14:creationId xmlns:p14="http://schemas.microsoft.com/office/powerpoint/2010/main" val="337300288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86" y="1"/>
            <a:ext cx="10242665" cy="1238596"/>
          </a:xfrm>
        </p:spPr>
        <p:txBody>
          <a:bodyPr/>
          <a:lstStyle/>
          <a:p>
            <a:pPr algn="ctr"/>
            <a:r>
              <a:rPr lang="en-US" dirty="0"/>
              <a:t>Fill-in the full algorithm!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void </a:t>
            </a:r>
            <a:r>
              <a:rPr lang="en-US" sz="1200" dirty="0" err="1">
                <a:latin typeface="Consolas" panose="020B0609020204030204" pitchFamily="49" charset="0"/>
              </a:rPr>
              <a:t>preorderLI</a:t>
            </a:r>
            <a:r>
              <a:rPr lang="en-US" sz="1200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if(root == null) return;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Node </a:t>
            </a:r>
            <a:r>
              <a:rPr lang="en-US" sz="1200" dirty="0" err="1">
                <a:latin typeface="Consolas" panose="020B0609020204030204" pitchFamily="49" charset="0"/>
              </a:rPr>
              <a:t>curr</a:t>
            </a:r>
            <a:r>
              <a:rPr lang="en-US" sz="1200" dirty="0">
                <a:latin typeface="Consolas" panose="020B0609020204030204" pitchFamily="49" charset="0"/>
              </a:rPr>
              <a:t> = root, 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= null;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while(!((</a:t>
            </a:r>
            <a:r>
              <a:rPr lang="en-US" sz="1200" dirty="0" err="1">
                <a:latin typeface="Consolas" panose="020B0609020204030204" pitchFamily="49" charset="0"/>
              </a:rPr>
              <a:t>curr.bit</a:t>
            </a:r>
            <a:r>
              <a:rPr lang="en-US" sz="1200" dirty="0">
                <a:latin typeface="Consolas" panose="020B0609020204030204" pitchFamily="49" charset="0"/>
              </a:rPr>
              <a:t> == 1) &amp;&amp; (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==null)){ 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while(</a:t>
            </a:r>
            <a:r>
              <a:rPr lang="en-US" sz="1200" dirty="0" err="1">
                <a:latin typeface="Consolas" panose="020B0609020204030204" pitchFamily="49" charset="0"/>
              </a:rPr>
              <a:t>curr</a:t>
            </a:r>
            <a:r>
              <a:rPr lang="en-US" sz="1200" dirty="0">
                <a:latin typeface="Consolas" panose="020B0609020204030204" pitchFamily="49" charset="0"/>
              </a:rPr>
              <a:t> != null){		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print(</a:t>
            </a:r>
            <a:r>
              <a:rPr lang="en-US" sz="1200" dirty="0" err="1">
                <a:latin typeface="Consolas" panose="020B0609020204030204" pitchFamily="49" charset="0"/>
              </a:rPr>
              <a:t>curr.value</a:t>
            </a:r>
            <a:r>
              <a:rPr lang="en-US" sz="1200" dirty="0">
                <a:latin typeface="Consolas" panose="020B0609020204030204" pitchFamily="49" charset="0"/>
              </a:rPr>
              <a:t>);                 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latin typeface="Consolas" panose="020B0609020204030204" pitchFamily="49" charset="0"/>
              </a:rPr>
              <a:t>curr.bit</a:t>
            </a:r>
            <a:r>
              <a:rPr lang="en-US" sz="1200" dirty="0">
                <a:latin typeface="Consolas" panose="020B0609020204030204" pitchFamily="49" charset="0"/>
              </a:rPr>
              <a:t> = 0;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</a:t>
            </a:r>
            <a:endParaRPr lang="en-US" sz="1200" dirty="0">
              <a:solidFill>
                <a:srgbClr val="FF66FF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solidFill>
                <a:srgbClr val="FF66FF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while(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!= null &amp;&amp; </a:t>
            </a:r>
            <a:r>
              <a:rPr lang="en-US" sz="1200" dirty="0" err="1">
                <a:latin typeface="Consolas" panose="020B0609020204030204" pitchFamily="49" charset="0"/>
              </a:rPr>
              <a:t>prev.bit</a:t>
            </a:r>
            <a:r>
              <a:rPr lang="en-US" sz="1200" dirty="0">
                <a:latin typeface="Consolas" panose="020B0609020204030204" pitchFamily="49" charset="0"/>
              </a:rPr>
              <a:t> == 1)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</a:rPr>
              <a:t>ascendFromRight</a:t>
            </a:r>
            <a:r>
              <a:rPr lang="en-US" sz="1200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if(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== null)		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return;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else {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</a:rPr>
              <a:t>ascendFromLeft</a:t>
            </a:r>
            <a:r>
              <a:rPr lang="en-US" sz="1200" dirty="0">
                <a:latin typeface="Consolas" panose="020B0609020204030204" pitchFamily="49" charset="0"/>
              </a:rPr>
              <a:t>();         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</a:rPr>
              <a:t>curr.bit</a:t>
            </a:r>
            <a:r>
              <a:rPr lang="en-US" sz="1200" dirty="0">
                <a:latin typeface="Consolas" panose="020B0609020204030204" pitchFamily="49" charset="0"/>
              </a:rPr>
              <a:t>=1;		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</a:t>
            </a:r>
            <a:r>
              <a:rPr lang="en-US" sz="1200" dirty="0" err="1">
                <a:latin typeface="Consolas" panose="020B0609020204030204" pitchFamily="49" charset="0"/>
              </a:rPr>
              <a:t>descendToRight</a:t>
            </a:r>
            <a:r>
              <a:rPr lang="en-US" sz="1200" dirty="0">
                <a:latin typeface="Consolas" panose="020B0609020204030204" pitchFamily="49" charset="0"/>
              </a:rPr>
              <a:t>();		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}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1830308" y="4118369"/>
            <a:ext cx="1554481" cy="136180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1808014" y="5163702"/>
            <a:ext cx="1554481" cy="136180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/>
          <p:cNvSpPr/>
          <p:nvPr/>
        </p:nvSpPr>
        <p:spPr>
          <a:xfrm>
            <a:off x="1808015" y="5488867"/>
            <a:ext cx="1554481" cy="136180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/>
          <p:cNvSpPr/>
          <p:nvPr/>
        </p:nvSpPr>
        <p:spPr>
          <a:xfrm>
            <a:off x="9593549" y="2380771"/>
            <a:ext cx="1844765" cy="4182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ascendFromLeft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9593549" y="3909267"/>
            <a:ext cx="1961804" cy="418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ascendFromRight</a:t>
            </a:r>
            <a:r>
              <a:rPr lang="en-US" sz="14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9593549" y="3145019"/>
            <a:ext cx="1961804" cy="41820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descendToRight</a:t>
            </a:r>
            <a:r>
              <a:rPr lang="en-US" sz="14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8200" y="4001294"/>
            <a:ext cx="48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0487" y="4899173"/>
            <a:ext cx="48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80487" y="5411690"/>
            <a:ext cx="48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0487" y="3236021"/>
            <a:ext cx="48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1808016" y="3339498"/>
            <a:ext cx="1735974" cy="2658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FF66FF"/>
                </a:solidFill>
                <a:latin typeface="Consolas" panose="020B0609020204030204" pitchFamily="49" charset="0"/>
              </a:rPr>
              <a:t>descendToLeft</a:t>
            </a:r>
            <a:r>
              <a:rPr lang="en-US" sz="1400" dirty="0">
                <a:solidFill>
                  <a:srgbClr val="FF66FF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4" name="Picture 13" descr="A close up of a person&#10;&#10;Description generated with very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916" y="5217827"/>
            <a:ext cx="1254520" cy="96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7184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86" y="1"/>
            <a:ext cx="10242665" cy="1238596"/>
          </a:xfrm>
        </p:spPr>
        <p:txBody>
          <a:bodyPr/>
          <a:lstStyle/>
          <a:p>
            <a:pPr algn="ctr"/>
            <a:r>
              <a:rPr lang="en-US" dirty="0"/>
              <a:t>Fill-in the full algorithm!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void </a:t>
            </a:r>
            <a:r>
              <a:rPr lang="en-US" sz="1200" dirty="0" err="1">
                <a:latin typeface="Consolas" panose="020B0609020204030204" pitchFamily="49" charset="0"/>
              </a:rPr>
              <a:t>preorderLI</a:t>
            </a:r>
            <a:r>
              <a:rPr lang="en-US" sz="1200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if(root == null) return;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Node </a:t>
            </a:r>
            <a:r>
              <a:rPr lang="en-US" sz="1200" dirty="0" err="1">
                <a:latin typeface="Consolas" panose="020B0609020204030204" pitchFamily="49" charset="0"/>
              </a:rPr>
              <a:t>curr</a:t>
            </a:r>
            <a:r>
              <a:rPr lang="en-US" sz="1200" dirty="0">
                <a:latin typeface="Consolas" panose="020B0609020204030204" pitchFamily="49" charset="0"/>
              </a:rPr>
              <a:t> = root, 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= null;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while(!((</a:t>
            </a:r>
            <a:r>
              <a:rPr lang="en-US" sz="1200" dirty="0" err="1">
                <a:latin typeface="Consolas" panose="020B0609020204030204" pitchFamily="49" charset="0"/>
              </a:rPr>
              <a:t>curr.bit</a:t>
            </a:r>
            <a:r>
              <a:rPr lang="en-US" sz="1200" dirty="0">
                <a:latin typeface="Consolas" panose="020B0609020204030204" pitchFamily="49" charset="0"/>
              </a:rPr>
              <a:t> == 1) &amp;&amp; (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==null)){ 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while(</a:t>
            </a:r>
            <a:r>
              <a:rPr lang="en-US" sz="1200" dirty="0" err="1">
                <a:latin typeface="Consolas" panose="020B0609020204030204" pitchFamily="49" charset="0"/>
              </a:rPr>
              <a:t>curr</a:t>
            </a:r>
            <a:r>
              <a:rPr lang="en-US" sz="1200" dirty="0">
                <a:latin typeface="Consolas" panose="020B0609020204030204" pitchFamily="49" charset="0"/>
              </a:rPr>
              <a:t> != null){		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print(</a:t>
            </a:r>
            <a:r>
              <a:rPr lang="en-US" sz="1200" dirty="0" err="1">
                <a:latin typeface="Consolas" panose="020B0609020204030204" pitchFamily="49" charset="0"/>
              </a:rPr>
              <a:t>curr.value</a:t>
            </a:r>
            <a:r>
              <a:rPr lang="en-US" sz="1200" dirty="0">
                <a:latin typeface="Consolas" panose="020B0609020204030204" pitchFamily="49" charset="0"/>
              </a:rPr>
              <a:t>);                 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latin typeface="Consolas" panose="020B0609020204030204" pitchFamily="49" charset="0"/>
              </a:rPr>
              <a:t>curr.bit</a:t>
            </a:r>
            <a:r>
              <a:rPr lang="en-US" sz="1200" dirty="0">
                <a:latin typeface="Consolas" panose="020B0609020204030204" pitchFamily="49" charset="0"/>
              </a:rPr>
              <a:t> = 0;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</a:t>
            </a:r>
            <a:endParaRPr lang="en-US" sz="1200" dirty="0">
              <a:solidFill>
                <a:srgbClr val="FF66FF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solidFill>
                <a:srgbClr val="FF66FF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while(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!= null &amp;&amp; </a:t>
            </a:r>
            <a:r>
              <a:rPr lang="en-US" sz="1200" dirty="0" err="1">
                <a:latin typeface="Consolas" panose="020B0609020204030204" pitchFamily="49" charset="0"/>
              </a:rPr>
              <a:t>prev.bit</a:t>
            </a:r>
            <a:r>
              <a:rPr lang="en-US" sz="1200" dirty="0">
                <a:latin typeface="Consolas" panose="020B0609020204030204" pitchFamily="49" charset="0"/>
              </a:rPr>
              <a:t> == 1)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k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if(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== null)		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return;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else {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</a:rPr>
              <a:t>ascendFromLeft</a:t>
            </a:r>
            <a:r>
              <a:rPr lang="en-US" sz="1200" dirty="0">
                <a:latin typeface="Consolas" panose="020B0609020204030204" pitchFamily="49" charset="0"/>
              </a:rPr>
              <a:t>();         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</a:rPr>
              <a:t>curr.bit</a:t>
            </a:r>
            <a:r>
              <a:rPr lang="en-US" sz="1200" dirty="0">
                <a:latin typeface="Consolas" panose="020B0609020204030204" pitchFamily="49" charset="0"/>
              </a:rPr>
              <a:t>=1;		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</a:t>
            </a:r>
            <a:r>
              <a:rPr lang="en-US" sz="1200" dirty="0" err="1">
                <a:latin typeface="Consolas" panose="020B0609020204030204" pitchFamily="49" charset="0"/>
              </a:rPr>
              <a:t>descendToRight</a:t>
            </a:r>
            <a:r>
              <a:rPr lang="en-US" sz="1200" dirty="0">
                <a:latin typeface="Consolas" panose="020B0609020204030204" pitchFamily="49" charset="0"/>
              </a:rPr>
              <a:t>();		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}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1808014" y="5163702"/>
            <a:ext cx="1554481" cy="136180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/>
          <p:cNvSpPr/>
          <p:nvPr/>
        </p:nvSpPr>
        <p:spPr>
          <a:xfrm>
            <a:off x="1808015" y="5488867"/>
            <a:ext cx="1554481" cy="136180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/>
          <p:cNvSpPr/>
          <p:nvPr/>
        </p:nvSpPr>
        <p:spPr>
          <a:xfrm>
            <a:off x="9593549" y="2380771"/>
            <a:ext cx="1844765" cy="4182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ascendFromLeft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1684708" y="4138693"/>
            <a:ext cx="1982590" cy="20910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ascendFromRight</a:t>
            </a:r>
            <a:r>
              <a:rPr lang="en-US" sz="14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9593549" y="3145019"/>
            <a:ext cx="1961804" cy="41820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descendToRight</a:t>
            </a:r>
            <a:r>
              <a:rPr lang="en-US" sz="14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8200" y="4001294"/>
            <a:ext cx="48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0487" y="4899173"/>
            <a:ext cx="48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80487" y="5411690"/>
            <a:ext cx="48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0487" y="3236021"/>
            <a:ext cx="48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1808016" y="3339498"/>
            <a:ext cx="1735974" cy="2658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FF66FF"/>
                </a:solidFill>
                <a:latin typeface="Consolas" panose="020B0609020204030204" pitchFamily="49" charset="0"/>
              </a:rPr>
              <a:t>descendToLeft</a:t>
            </a:r>
            <a:r>
              <a:rPr lang="en-US" sz="1400" dirty="0">
                <a:solidFill>
                  <a:srgbClr val="FF66FF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" name="Picture 7" descr="A picture containing person, man, indoor&#10;&#10;Description generated with very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444" y="5186422"/>
            <a:ext cx="1149493" cy="103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386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86" y="1"/>
            <a:ext cx="10242665" cy="1238596"/>
          </a:xfrm>
        </p:spPr>
        <p:txBody>
          <a:bodyPr/>
          <a:lstStyle/>
          <a:p>
            <a:pPr algn="ctr"/>
            <a:r>
              <a:rPr lang="en-US" dirty="0"/>
              <a:t>Fill-in the full algorithm!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void </a:t>
            </a:r>
            <a:r>
              <a:rPr lang="en-US" sz="1200" dirty="0" err="1">
                <a:latin typeface="Consolas" panose="020B0609020204030204" pitchFamily="49" charset="0"/>
              </a:rPr>
              <a:t>preorderLI</a:t>
            </a:r>
            <a:r>
              <a:rPr lang="en-US" sz="1200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if(root == null) return;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Node </a:t>
            </a:r>
            <a:r>
              <a:rPr lang="en-US" sz="1200" dirty="0" err="1">
                <a:latin typeface="Consolas" panose="020B0609020204030204" pitchFamily="49" charset="0"/>
              </a:rPr>
              <a:t>curr</a:t>
            </a:r>
            <a:r>
              <a:rPr lang="en-US" sz="1200" dirty="0">
                <a:latin typeface="Consolas" panose="020B0609020204030204" pitchFamily="49" charset="0"/>
              </a:rPr>
              <a:t> = root, 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= null;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while(!((</a:t>
            </a:r>
            <a:r>
              <a:rPr lang="en-US" sz="1200" dirty="0" err="1">
                <a:latin typeface="Consolas" panose="020B0609020204030204" pitchFamily="49" charset="0"/>
              </a:rPr>
              <a:t>curr.bit</a:t>
            </a:r>
            <a:r>
              <a:rPr lang="en-US" sz="1200" dirty="0">
                <a:latin typeface="Consolas" panose="020B0609020204030204" pitchFamily="49" charset="0"/>
              </a:rPr>
              <a:t> == 1) &amp;&amp; (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==null)){ 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while(</a:t>
            </a:r>
            <a:r>
              <a:rPr lang="en-US" sz="1200" dirty="0" err="1">
                <a:latin typeface="Consolas" panose="020B0609020204030204" pitchFamily="49" charset="0"/>
              </a:rPr>
              <a:t>curr</a:t>
            </a:r>
            <a:r>
              <a:rPr lang="en-US" sz="1200" dirty="0">
                <a:latin typeface="Consolas" panose="020B0609020204030204" pitchFamily="49" charset="0"/>
              </a:rPr>
              <a:t> != null){		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print(</a:t>
            </a:r>
            <a:r>
              <a:rPr lang="en-US" sz="1200" dirty="0" err="1">
                <a:latin typeface="Consolas" panose="020B0609020204030204" pitchFamily="49" charset="0"/>
              </a:rPr>
              <a:t>curr.value</a:t>
            </a:r>
            <a:r>
              <a:rPr lang="en-US" sz="1200" dirty="0">
                <a:latin typeface="Consolas" panose="020B0609020204030204" pitchFamily="49" charset="0"/>
              </a:rPr>
              <a:t>);                 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latin typeface="Consolas" panose="020B0609020204030204" pitchFamily="49" charset="0"/>
              </a:rPr>
              <a:t>curr.bit</a:t>
            </a:r>
            <a:r>
              <a:rPr lang="en-US" sz="1200" dirty="0">
                <a:latin typeface="Consolas" panose="020B0609020204030204" pitchFamily="49" charset="0"/>
              </a:rPr>
              <a:t> = 0;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</a:t>
            </a:r>
            <a:endParaRPr lang="en-US" sz="1200" dirty="0">
              <a:solidFill>
                <a:srgbClr val="FF66FF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solidFill>
                <a:srgbClr val="FF66FF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while(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!= null &amp;&amp; </a:t>
            </a:r>
            <a:r>
              <a:rPr lang="en-US" sz="1200" dirty="0" err="1">
                <a:latin typeface="Consolas" panose="020B0609020204030204" pitchFamily="49" charset="0"/>
              </a:rPr>
              <a:t>prev.bit</a:t>
            </a:r>
            <a:r>
              <a:rPr lang="en-US" sz="1200" dirty="0">
                <a:latin typeface="Consolas" panose="020B0609020204030204" pitchFamily="49" charset="0"/>
              </a:rPr>
              <a:t> == 1)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k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if(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== null)		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return;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else {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</a:rPr>
              <a:t>ascendFromLeft</a:t>
            </a:r>
            <a:r>
              <a:rPr lang="en-US" sz="1200" dirty="0">
                <a:latin typeface="Consolas" panose="020B0609020204030204" pitchFamily="49" charset="0"/>
              </a:rPr>
              <a:t>();         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</a:rPr>
              <a:t>curr.bit</a:t>
            </a:r>
            <a:r>
              <a:rPr lang="en-US" sz="1200" dirty="0">
                <a:latin typeface="Consolas" panose="020B0609020204030204" pitchFamily="49" charset="0"/>
              </a:rPr>
              <a:t>=1;		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</a:t>
            </a:r>
            <a:r>
              <a:rPr lang="en-US" sz="1200" dirty="0" err="1">
                <a:latin typeface="Consolas" panose="020B0609020204030204" pitchFamily="49" charset="0"/>
              </a:rPr>
              <a:t>descendToRight</a:t>
            </a:r>
            <a:r>
              <a:rPr lang="en-US" sz="1200" dirty="0">
                <a:latin typeface="Consolas" panose="020B0609020204030204" pitchFamily="49" charset="0"/>
              </a:rPr>
              <a:t>();		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}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1741152" y="5119226"/>
            <a:ext cx="1869702" cy="17722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ascendFromLeft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1684708" y="4138693"/>
            <a:ext cx="1982590" cy="20910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ascendFromRight</a:t>
            </a:r>
            <a:r>
              <a:rPr lang="en-US" sz="14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1741152" y="5490666"/>
            <a:ext cx="1802538" cy="27982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Consolas" panose="020B0609020204030204" pitchFamily="49" charset="0"/>
              </a:rPr>
              <a:t>descendToRight</a:t>
            </a:r>
            <a:r>
              <a:rPr lang="en-US" sz="14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8200" y="4001294"/>
            <a:ext cx="48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0487" y="4899173"/>
            <a:ext cx="48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80487" y="5411690"/>
            <a:ext cx="48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0487" y="3236021"/>
            <a:ext cx="48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1808016" y="3339498"/>
            <a:ext cx="1735974" cy="2658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FF66FF"/>
                </a:solidFill>
                <a:latin typeface="Consolas" panose="020B0609020204030204" pitchFamily="49" charset="0"/>
              </a:rPr>
              <a:t>descendToLeft</a:t>
            </a:r>
            <a:r>
              <a:rPr lang="en-US" sz="1400" dirty="0">
                <a:solidFill>
                  <a:srgbClr val="FF66FF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5" name="Picture 4" descr="A picture containing person, mouth, indoor, man&#10;&#10;Description generated with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944" y="5110913"/>
            <a:ext cx="1103504" cy="118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9719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86" y="1"/>
            <a:ext cx="10242665" cy="1238596"/>
          </a:xfrm>
        </p:spPr>
        <p:txBody>
          <a:bodyPr/>
          <a:lstStyle/>
          <a:p>
            <a:pPr algn="ctr"/>
            <a:r>
              <a:rPr lang="en-US" dirty="0"/>
              <a:t>The full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void </a:t>
            </a:r>
            <a:r>
              <a:rPr lang="en-US" sz="1200" dirty="0" err="1">
                <a:latin typeface="Consolas" panose="020B0609020204030204" pitchFamily="49" charset="0"/>
              </a:rPr>
              <a:t>preorderLI</a:t>
            </a:r>
            <a:r>
              <a:rPr lang="en-US" sz="1200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if(root == null) return;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Node </a:t>
            </a:r>
            <a:r>
              <a:rPr lang="en-US" sz="1200" dirty="0" err="1">
                <a:latin typeface="Consolas" panose="020B0609020204030204" pitchFamily="49" charset="0"/>
              </a:rPr>
              <a:t>curr</a:t>
            </a:r>
            <a:r>
              <a:rPr lang="en-US" sz="1200" dirty="0">
                <a:latin typeface="Consolas" panose="020B0609020204030204" pitchFamily="49" charset="0"/>
              </a:rPr>
              <a:t> = root, 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= null;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while(!((</a:t>
            </a:r>
            <a:r>
              <a:rPr lang="en-US" sz="1200" dirty="0" err="1">
                <a:latin typeface="Consolas" panose="020B0609020204030204" pitchFamily="49" charset="0"/>
              </a:rPr>
              <a:t>curr.bit</a:t>
            </a:r>
            <a:r>
              <a:rPr lang="en-US" sz="1200" dirty="0">
                <a:latin typeface="Consolas" panose="020B0609020204030204" pitchFamily="49" charset="0"/>
              </a:rPr>
              <a:t> == 1) &amp;&amp; (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==null)){ 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while(</a:t>
            </a:r>
            <a:r>
              <a:rPr lang="en-US" sz="1200" dirty="0" err="1">
                <a:latin typeface="Consolas" panose="020B0609020204030204" pitchFamily="49" charset="0"/>
              </a:rPr>
              <a:t>curr</a:t>
            </a:r>
            <a:r>
              <a:rPr lang="en-US" sz="1200" dirty="0">
                <a:latin typeface="Consolas" panose="020B0609020204030204" pitchFamily="49" charset="0"/>
              </a:rPr>
              <a:t> != null){		 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Descend left as far as you can.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</a:t>
            </a:r>
            <a:r>
              <a:rPr lang="en-US" sz="1200" b="1" dirty="0">
                <a:solidFill>
                  <a:srgbClr val="C00000"/>
                </a:solidFill>
                <a:latin typeface="Consolas" panose="020B0609020204030204" pitchFamily="49" charset="0"/>
              </a:rPr>
              <a:t>print(</a:t>
            </a:r>
            <a:r>
              <a:rPr lang="en-US" sz="12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curr.value</a:t>
            </a:r>
            <a:r>
              <a:rPr lang="en-US" sz="1200" b="1" dirty="0">
                <a:solidFill>
                  <a:srgbClr val="C00000"/>
                </a:solidFill>
                <a:latin typeface="Consolas" panose="020B0609020204030204" pitchFamily="49" charset="0"/>
              </a:rPr>
              <a:t>);</a:t>
            </a:r>
            <a:r>
              <a:rPr lang="en-US" sz="1200" dirty="0">
                <a:latin typeface="Consolas" panose="020B0609020204030204" pitchFamily="49" charset="0"/>
              </a:rPr>
              <a:t>              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Remember: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Preorder Traversal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latin typeface="Consolas" panose="020B0609020204030204" pitchFamily="49" charset="0"/>
              </a:rPr>
              <a:t>curr.bit</a:t>
            </a:r>
            <a:r>
              <a:rPr lang="en-US" sz="1200" dirty="0">
                <a:latin typeface="Consolas" panose="020B0609020204030204" pitchFamily="49" charset="0"/>
              </a:rPr>
              <a:t> = 0;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FF66FF"/>
                </a:solidFill>
                <a:latin typeface="Consolas" panose="020B0609020204030204" pitchFamily="49" charset="0"/>
              </a:rPr>
              <a:t>descendToLeft</a:t>
            </a:r>
            <a:r>
              <a:rPr lang="en-US" sz="1200" dirty="0">
                <a:solidFill>
                  <a:srgbClr val="FF66FF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while(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!= null &amp;&amp; </a:t>
            </a:r>
            <a:r>
              <a:rPr lang="en-US" sz="1200" dirty="0" err="1">
                <a:latin typeface="Consolas" panose="020B0609020204030204" pitchFamily="49" charset="0"/>
              </a:rPr>
              <a:t>prev.bit</a:t>
            </a:r>
            <a:r>
              <a:rPr lang="en-US" sz="1200" dirty="0">
                <a:latin typeface="Consolas" panose="020B0609020204030204" pitchFamily="49" charset="0"/>
              </a:rPr>
              <a:t> == 1)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Ascend from right as far as you can.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ascendFromRight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();		  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There might be no ascension; that’s fine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if(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== null)		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//Termination condition.	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return;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else {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ascendFromLeft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();         	   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This time, however, we are guaranteed an ascension.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</a:rPr>
              <a:t>curr.bit</a:t>
            </a:r>
            <a:r>
              <a:rPr lang="en-US" sz="1200" dirty="0">
                <a:latin typeface="Consolas" panose="020B0609020204030204" pitchFamily="49" charset="0"/>
              </a:rPr>
              <a:t>=1;		 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The bit is only set when you ascend to a node from the left…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</a:t>
            </a:r>
            <a:r>
              <a:rPr lang="en-US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descendToRight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();</a:t>
            </a:r>
            <a:r>
              <a:rPr lang="en-US" sz="1200" dirty="0">
                <a:latin typeface="Consolas" panose="020B0609020204030204" pitchFamily="49" charset="0"/>
              </a:rPr>
              <a:t>		 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… and this signals an immediate descent to the right!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}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}     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875358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86" y="1"/>
            <a:ext cx="10242665" cy="1238596"/>
          </a:xfrm>
        </p:spPr>
        <p:txBody>
          <a:bodyPr/>
          <a:lstStyle/>
          <a:p>
            <a:pPr algn="ctr"/>
            <a:r>
              <a:rPr lang="en-US" dirty="0"/>
              <a:t>The full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void </a:t>
            </a:r>
            <a:r>
              <a:rPr lang="en-US" sz="1200" dirty="0" err="1">
                <a:latin typeface="Consolas" panose="020B0609020204030204" pitchFamily="49" charset="0"/>
              </a:rPr>
              <a:t>preorderLI</a:t>
            </a:r>
            <a:r>
              <a:rPr lang="en-US" sz="1200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if(root == null) return;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Node </a:t>
            </a:r>
            <a:r>
              <a:rPr lang="en-US" sz="1200" dirty="0" err="1">
                <a:latin typeface="Consolas" panose="020B0609020204030204" pitchFamily="49" charset="0"/>
              </a:rPr>
              <a:t>curr</a:t>
            </a:r>
            <a:r>
              <a:rPr lang="en-US" sz="1200" dirty="0">
                <a:latin typeface="Consolas" panose="020B0609020204030204" pitchFamily="49" charset="0"/>
              </a:rPr>
              <a:t> = root, 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= null;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while(!((</a:t>
            </a:r>
            <a:r>
              <a:rPr lang="en-US" sz="1200" dirty="0" err="1">
                <a:latin typeface="Consolas" panose="020B0609020204030204" pitchFamily="49" charset="0"/>
              </a:rPr>
              <a:t>curr.bit</a:t>
            </a:r>
            <a:r>
              <a:rPr lang="en-US" sz="1200" dirty="0">
                <a:latin typeface="Consolas" panose="020B0609020204030204" pitchFamily="49" charset="0"/>
              </a:rPr>
              <a:t> == 1) &amp;&amp; (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==null)){ 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while(</a:t>
            </a:r>
            <a:r>
              <a:rPr lang="en-US" sz="1200" dirty="0" err="1">
                <a:latin typeface="Consolas" panose="020B0609020204030204" pitchFamily="49" charset="0"/>
              </a:rPr>
              <a:t>curr</a:t>
            </a:r>
            <a:r>
              <a:rPr lang="en-US" sz="1200" dirty="0">
                <a:latin typeface="Consolas" panose="020B0609020204030204" pitchFamily="49" charset="0"/>
              </a:rPr>
              <a:t> != null){		 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Descend left as far as you can.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</a:t>
            </a:r>
            <a:r>
              <a:rPr lang="en-US" sz="1200" b="1" dirty="0">
                <a:solidFill>
                  <a:srgbClr val="C00000"/>
                </a:solidFill>
                <a:latin typeface="Consolas" panose="020B0609020204030204" pitchFamily="49" charset="0"/>
              </a:rPr>
              <a:t>print(</a:t>
            </a:r>
            <a:r>
              <a:rPr lang="en-US" sz="12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curr.value</a:t>
            </a:r>
            <a:r>
              <a:rPr lang="en-US" sz="1200" b="1" dirty="0">
                <a:solidFill>
                  <a:srgbClr val="C00000"/>
                </a:solidFill>
                <a:latin typeface="Consolas" panose="020B0609020204030204" pitchFamily="49" charset="0"/>
              </a:rPr>
              <a:t>);</a:t>
            </a:r>
            <a:r>
              <a:rPr lang="en-US" sz="1200" dirty="0">
                <a:latin typeface="Consolas" panose="020B0609020204030204" pitchFamily="49" charset="0"/>
              </a:rPr>
              <a:t>              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Remember: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Preorder Traversal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latin typeface="Consolas" panose="020B0609020204030204" pitchFamily="49" charset="0"/>
              </a:rPr>
              <a:t>curr.bit</a:t>
            </a:r>
            <a:r>
              <a:rPr lang="en-US" sz="1200" dirty="0">
                <a:latin typeface="Consolas" panose="020B0609020204030204" pitchFamily="49" charset="0"/>
              </a:rPr>
              <a:t> = 0;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FF66FF"/>
                </a:solidFill>
                <a:latin typeface="Consolas" panose="020B0609020204030204" pitchFamily="49" charset="0"/>
              </a:rPr>
              <a:t>descendToLeft</a:t>
            </a:r>
            <a:r>
              <a:rPr lang="en-US" sz="1200" dirty="0">
                <a:solidFill>
                  <a:srgbClr val="FF66FF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while(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!= null &amp;&amp; </a:t>
            </a:r>
            <a:r>
              <a:rPr lang="en-US" sz="1200" dirty="0" err="1">
                <a:latin typeface="Consolas" panose="020B0609020204030204" pitchFamily="49" charset="0"/>
              </a:rPr>
              <a:t>prev.bit</a:t>
            </a:r>
            <a:r>
              <a:rPr lang="en-US" sz="1200" dirty="0">
                <a:latin typeface="Consolas" panose="020B0609020204030204" pitchFamily="49" charset="0"/>
              </a:rPr>
              <a:t> == 1)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Ascend from right as far as you can.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ascendFromRight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();		  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There might be no ascension; that’s fine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if(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== null)		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//Termination condition.	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return;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else {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ascendFromLeft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();         	   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This time, however, we are guaranteed an ascension.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</a:rPr>
              <a:t>curr.bit</a:t>
            </a:r>
            <a:r>
              <a:rPr lang="en-US" sz="1200" dirty="0">
                <a:latin typeface="Consolas" panose="020B0609020204030204" pitchFamily="49" charset="0"/>
              </a:rPr>
              <a:t>=1;		 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The bit is only set when you ascend to a node from the left…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</a:t>
            </a:r>
            <a:r>
              <a:rPr lang="en-US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descendToRight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();</a:t>
            </a:r>
            <a:r>
              <a:rPr lang="en-US" sz="1200" dirty="0">
                <a:latin typeface="Consolas" panose="020B0609020204030204" pitchFamily="49" charset="0"/>
              </a:rPr>
              <a:t>		 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… and this signals an immediate descent to the right!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}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}      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79229" y="1039091"/>
            <a:ext cx="3599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modify it to do: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 err="1">
                <a:solidFill>
                  <a:schemeClr val="accent2"/>
                </a:solidFill>
              </a:rPr>
              <a:t>Inorder</a:t>
            </a:r>
            <a:r>
              <a:rPr lang="en-US" dirty="0">
                <a:solidFill>
                  <a:schemeClr val="accent2"/>
                </a:solidFill>
              </a:rPr>
              <a:t> Traversal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 err="1">
                <a:solidFill>
                  <a:srgbClr val="7030A0"/>
                </a:solidFill>
              </a:rPr>
              <a:t>Postorder</a:t>
            </a:r>
            <a:r>
              <a:rPr lang="en-US" dirty="0">
                <a:solidFill>
                  <a:srgbClr val="7030A0"/>
                </a:solidFill>
              </a:rPr>
              <a:t> Traversal</a:t>
            </a:r>
          </a:p>
        </p:txBody>
      </p:sp>
    </p:spTree>
    <p:extLst>
      <p:ext uri="{BB962C8B-B14F-4D97-AF65-F5344CB8AC3E}">
        <p14:creationId xmlns:p14="http://schemas.microsoft.com/office/powerpoint/2010/main" val="134620085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86" y="1"/>
            <a:ext cx="10242665" cy="1238596"/>
          </a:xfrm>
        </p:spPr>
        <p:txBody>
          <a:bodyPr/>
          <a:lstStyle/>
          <a:p>
            <a:pPr algn="ctr"/>
            <a:r>
              <a:rPr lang="en-US" dirty="0" err="1"/>
              <a:t>Inorder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void </a:t>
            </a:r>
            <a:r>
              <a:rPr lang="en-US" sz="1200" dirty="0" err="1">
                <a:latin typeface="Consolas" panose="020B0609020204030204" pitchFamily="49" charset="0"/>
              </a:rPr>
              <a:t>preorderLI</a:t>
            </a:r>
            <a:r>
              <a:rPr lang="en-US" sz="1200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if(root == null) return;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Node </a:t>
            </a:r>
            <a:r>
              <a:rPr lang="en-US" sz="1200" dirty="0" err="1">
                <a:latin typeface="Consolas" panose="020B0609020204030204" pitchFamily="49" charset="0"/>
              </a:rPr>
              <a:t>curr</a:t>
            </a:r>
            <a:r>
              <a:rPr lang="en-US" sz="1200" dirty="0">
                <a:latin typeface="Consolas" panose="020B0609020204030204" pitchFamily="49" charset="0"/>
              </a:rPr>
              <a:t> = root, 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= null;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while(!((</a:t>
            </a:r>
            <a:r>
              <a:rPr lang="en-US" sz="1200" dirty="0" err="1">
                <a:latin typeface="Consolas" panose="020B0609020204030204" pitchFamily="49" charset="0"/>
              </a:rPr>
              <a:t>curr.bit</a:t>
            </a:r>
            <a:r>
              <a:rPr lang="en-US" sz="1200" dirty="0">
                <a:latin typeface="Consolas" panose="020B0609020204030204" pitchFamily="49" charset="0"/>
              </a:rPr>
              <a:t> == 1) &amp;&amp; (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==null)){ 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while(</a:t>
            </a:r>
            <a:r>
              <a:rPr lang="en-US" sz="1200" dirty="0" err="1">
                <a:latin typeface="Consolas" panose="020B0609020204030204" pitchFamily="49" charset="0"/>
              </a:rPr>
              <a:t>curr</a:t>
            </a:r>
            <a:r>
              <a:rPr lang="en-US" sz="1200" dirty="0">
                <a:latin typeface="Consolas" panose="020B0609020204030204" pitchFamily="49" charset="0"/>
              </a:rPr>
              <a:t> != null){		 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Descend left as far as you can.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</a:t>
            </a:r>
            <a:r>
              <a:rPr lang="en-US" sz="1200" b="1" dirty="0">
                <a:solidFill>
                  <a:srgbClr val="C00000"/>
                </a:solidFill>
                <a:latin typeface="Consolas" panose="020B0609020204030204" pitchFamily="49" charset="0"/>
              </a:rPr>
              <a:t>print(</a:t>
            </a:r>
            <a:r>
              <a:rPr lang="en-US" sz="12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curr.value</a:t>
            </a:r>
            <a:r>
              <a:rPr lang="en-US" sz="1200" b="1" dirty="0">
                <a:solidFill>
                  <a:srgbClr val="C00000"/>
                </a:solidFill>
                <a:latin typeface="Consolas" panose="020B0609020204030204" pitchFamily="49" charset="0"/>
              </a:rPr>
              <a:t>);</a:t>
            </a:r>
            <a:r>
              <a:rPr lang="en-US" sz="1200" dirty="0">
                <a:latin typeface="Consolas" panose="020B0609020204030204" pitchFamily="49" charset="0"/>
              </a:rPr>
              <a:t>              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Remember: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Preorder Traversal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latin typeface="Consolas" panose="020B0609020204030204" pitchFamily="49" charset="0"/>
              </a:rPr>
              <a:t>curr.bit</a:t>
            </a:r>
            <a:r>
              <a:rPr lang="en-US" sz="1200" dirty="0">
                <a:latin typeface="Consolas" panose="020B0609020204030204" pitchFamily="49" charset="0"/>
              </a:rPr>
              <a:t> = 0;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FF66FF"/>
                </a:solidFill>
                <a:latin typeface="Consolas" panose="020B0609020204030204" pitchFamily="49" charset="0"/>
              </a:rPr>
              <a:t>descendToLeft</a:t>
            </a:r>
            <a:r>
              <a:rPr lang="en-US" sz="1200" dirty="0">
                <a:solidFill>
                  <a:srgbClr val="FF66FF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while(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!= null &amp;&amp; </a:t>
            </a:r>
            <a:r>
              <a:rPr lang="en-US" sz="1200" dirty="0" err="1">
                <a:latin typeface="Consolas" panose="020B0609020204030204" pitchFamily="49" charset="0"/>
              </a:rPr>
              <a:t>prev.bit</a:t>
            </a:r>
            <a:r>
              <a:rPr lang="en-US" sz="1200" dirty="0">
                <a:latin typeface="Consolas" panose="020B0609020204030204" pitchFamily="49" charset="0"/>
              </a:rPr>
              <a:t> == 1)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Ascend from right as far as you can.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ascendFromRight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();		  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There might be no ascension; that’s fine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if(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== null)		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//Termination condition.	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return;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else {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ascendFromLeft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();         	   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This time, however, we are guaranteed an ascension.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chemeClr val="accent2"/>
                </a:solidFill>
                <a:latin typeface="Consolas" panose="020B0609020204030204" pitchFamily="49" charset="0"/>
              </a:rPr>
              <a:t>print(</a:t>
            </a:r>
            <a:r>
              <a:rPr lang="en-US" sz="12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curr.value</a:t>
            </a:r>
            <a:r>
              <a:rPr lang="en-US" sz="1200" b="1" dirty="0">
                <a:solidFill>
                  <a:schemeClr val="accent2"/>
                </a:solidFill>
                <a:latin typeface="Consolas" panose="020B0609020204030204" pitchFamily="49" charset="0"/>
              </a:rPr>
              <a:t>);		 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Remember: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Inorder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Traversal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endParaRPr lang="en-US" sz="1200" b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</a:rPr>
              <a:t>curr.bit</a:t>
            </a:r>
            <a:r>
              <a:rPr lang="en-US" sz="1200" dirty="0">
                <a:latin typeface="Consolas" panose="020B0609020204030204" pitchFamily="49" charset="0"/>
              </a:rPr>
              <a:t>=1;		 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The bit is only set when you ascend to a node from the left…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</a:t>
            </a:r>
            <a:r>
              <a:rPr lang="en-US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descendToRight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();</a:t>
            </a:r>
            <a:r>
              <a:rPr lang="en-US" sz="1200" dirty="0">
                <a:latin typeface="Consolas" panose="020B0609020204030204" pitchFamily="49" charset="0"/>
              </a:rPr>
              <a:t>		 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… and this signals an immediate descent to the right!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}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}      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79229" y="1039091"/>
            <a:ext cx="3599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modify it to do: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 err="1">
                <a:solidFill>
                  <a:schemeClr val="accent2"/>
                </a:solidFill>
              </a:rPr>
              <a:t>Inorder</a:t>
            </a:r>
            <a:r>
              <a:rPr lang="en-US" dirty="0">
                <a:solidFill>
                  <a:schemeClr val="accent2"/>
                </a:solidFill>
              </a:rPr>
              <a:t> Traversal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 err="1">
                <a:solidFill>
                  <a:srgbClr val="7030A0"/>
                </a:solidFill>
              </a:rPr>
              <a:t>Postorder</a:t>
            </a:r>
            <a:r>
              <a:rPr lang="en-US" dirty="0">
                <a:solidFill>
                  <a:srgbClr val="7030A0"/>
                </a:solidFill>
              </a:rPr>
              <a:t> Traversal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737359" y="3108961"/>
            <a:ext cx="60766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629295" y="4987635"/>
            <a:ext cx="1837112" cy="21613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92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But how bad is it really?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actually pretty bad.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Especially in the JVM.</a:t>
            </a:r>
          </a:p>
          <a:p>
            <a:r>
              <a:rPr lang="en-US" dirty="0"/>
              <a:t>Let’s have a look at a Java demo where we generate the count for a linked list in 3 different ways.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 a </a:t>
            </a:r>
            <a:r>
              <a:rPr lang="en-US" dirty="0">
                <a:solidFill>
                  <a:srgbClr val="FFC000"/>
                </a:solidFill>
              </a:rPr>
              <a:t>classic iterative fashion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Using </a:t>
            </a:r>
            <a:r>
              <a:rPr lang="en-US" dirty="0">
                <a:solidFill>
                  <a:schemeClr val="accent1"/>
                </a:solidFill>
              </a:rPr>
              <a:t>our own stack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Using </a:t>
            </a:r>
            <a:r>
              <a:rPr lang="en-US" dirty="0">
                <a:solidFill>
                  <a:srgbClr val="7030A0"/>
                </a:solidFill>
              </a:rPr>
              <a:t>recursion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5" y="3228975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6340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86" y="1"/>
            <a:ext cx="10242665" cy="1238596"/>
          </a:xfrm>
        </p:spPr>
        <p:txBody>
          <a:bodyPr/>
          <a:lstStyle/>
          <a:p>
            <a:pPr algn="ctr"/>
            <a:r>
              <a:rPr lang="en-US" dirty="0" err="1"/>
              <a:t>Postorder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void </a:t>
            </a:r>
            <a:r>
              <a:rPr lang="en-US" sz="1200" dirty="0" err="1">
                <a:latin typeface="Consolas" panose="020B0609020204030204" pitchFamily="49" charset="0"/>
              </a:rPr>
              <a:t>preorderLI</a:t>
            </a:r>
            <a:r>
              <a:rPr lang="en-US" sz="1200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if(root == null) return;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Node </a:t>
            </a:r>
            <a:r>
              <a:rPr lang="en-US" sz="1200" dirty="0" err="1">
                <a:latin typeface="Consolas" panose="020B0609020204030204" pitchFamily="49" charset="0"/>
              </a:rPr>
              <a:t>curr</a:t>
            </a:r>
            <a:r>
              <a:rPr lang="en-US" sz="1200" dirty="0">
                <a:latin typeface="Consolas" panose="020B0609020204030204" pitchFamily="49" charset="0"/>
              </a:rPr>
              <a:t> = root, 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= null;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while(!((</a:t>
            </a:r>
            <a:r>
              <a:rPr lang="en-US" sz="1200" dirty="0" err="1">
                <a:latin typeface="Consolas" panose="020B0609020204030204" pitchFamily="49" charset="0"/>
              </a:rPr>
              <a:t>curr.bit</a:t>
            </a:r>
            <a:r>
              <a:rPr lang="en-US" sz="1200" dirty="0">
                <a:latin typeface="Consolas" panose="020B0609020204030204" pitchFamily="49" charset="0"/>
              </a:rPr>
              <a:t> == 1) &amp;&amp; (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==null)){ 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while(</a:t>
            </a:r>
            <a:r>
              <a:rPr lang="en-US" sz="1200" dirty="0" err="1">
                <a:latin typeface="Consolas" panose="020B0609020204030204" pitchFamily="49" charset="0"/>
              </a:rPr>
              <a:t>curr</a:t>
            </a:r>
            <a:r>
              <a:rPr lang="en-US" sz="1200" dirty="0">
                <a:latin typeface="Consolas" panose="020B0609020204030204" pitchFamily="49" charset="0"/>
              </a:rPr>
              <a:t> != null){		 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Descend left as far as you can.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</a:t>
            </a:r>
            <a:r>
              <a:rPr lang="en-US" sz="1200" b="1" dirty="0">
                <a:solidFill>
                  <a:srgbClr val="C00000"/>
                </a:solidFill>
                <a:latin typeface="Consolas" panose="020B0609020204030204" pitchFamily="49" charset="0"/>
              </a:rPr>
              <a:t>print(</a:t>
            </a:r>
            <a:r>
              <a:rPr lang="en-US" sz="12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curr.value</a:t>
            </a:r>
            <a:r>
              <a:rPr lang="en-US" sz="1200" b="1" dirty="0">
                <a:solidFill>
                  <a:srgbClr val="C00000"/>
                </a:solidFill>
                <a:latin typeface="Consolas" panose="020B0609020204030204" pitchFamily="49" charset="0"/>
              </a:rPr>
              <a:t>);</a:t>
            </a:r>
            <a:r>
              <a:rPr lang="en-US" sz="1200" dirty="0">
                <a:latin typeface="Consolas" panose="020B0609020204030204" pitchFamily="49" charset="0"/>
              </a:rPr>
              <a:t>              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Remember: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Preorder Traversal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latin typeface="Consolas" panose="020B0609020204030204" pitchFamily="49" charset="0"/>
              </a:rPr>
              <a:t>curr.bit</a:t>
            </a:r>
            <a:r>
              <a:rPr lang="en-US" sz="1200" dirty="0">
                <a:latin typeface="Consolas" panose="020B0609020204030204" pitchFamily="49" charset="0"/>
              </a:rPr>
              <a:t> = 0;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FF66FF"/>
                </a:solidFill>
                <a:latin typeface="Consolas" panose="020B0609020204030204" pitchFamily="49" charset="0"/>
              </a:rPr>
              <a:t>descendToLeft</a:t>
            </a:r>
            <a:r>
              <a:rPr lang="en-US" sz="1200" dirty="0">
                <a:solidFill>
                  <a:srgbClr val="FF66FF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while(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!= null &amp;&amp; </a:t>
            </a:r>
            <a:r>
              <a:rPr lang="en-US" sz="1200" dirty="0" err="1">
                <a:latin typeface="Consolas" panose="020B0609020204030204" pitchFamily="49" charset="0"/>
              </a:rPr>
              <a:t>prev.bit</a:t>
            </a:r>
            <a:r>
              <a:rPr lang="en-US" sz="1200" dirty="0">
                <a:latin typeface="Consolas" panose="020B0609020204030204" pitchFamily="49" charset="0"/>
              </a:rPr>
              <a:t> == 1){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Ascend from right as far as you can.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ascendFromRight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();		  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There might be no ascension; that’s fine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   </a:t>
            </a:r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print(</a:t>
            </a:r>
            <a:r>
              <a:rPr lang="en-US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curr.value</a:t>
            </a:r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);		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Remember: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Postorder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Traversal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endParaRPr 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if(</a:t>
            </a:r>
            <a:r>
              <a:rPr lang="en-US" sz="1200" dirty="0" err="1">
                <a:latin typeface="Consolas" panose="020B0609020204030204" pitchFamily="49" charset="0"/>
              </a:rPr>
              <a:t>prev</a:t>
            </a:r>
            <a:r>
              <a:rPr lang="en-US" sz="1200" dirty="0">
                <a:latin typeface="Consolas" panose="020B0609020204030204" pitchFamily="49" charset="0"/>
              </a:rPr>
              <a:t> == null)		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//Termination condition.	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return;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else {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ascendFromLeft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();         	   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This time, however, we are guaranteed an ascension.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</a:rPr>
              <a:t>curr.bit</a:t>
            </a:r>
            <a:r>
              <a:rPr lang="en-US" sz="1200" dirty="0">
                <a:latin typeface="Consolas" panose="020B0609020204030204" pitchFamily="49" charset="0"/>
              </a:rPr>
              <a:t>=1;		 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The bit is only set when you ascend to a node from the left…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</a:t>
            </a:r>
            <a:r>
              <a:rPr lang="en-US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descendToRight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();</a:t>
            </a:r>
            <a:r>
              <a:rPr lang="en-US" sz="1200" dirty="0">
                <a:latin typeface="Consolas" panose="020B0609020204030204" pitchFamily="49" charset="0"/>
              </a:rPr>
              <a:t>		 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… and this signals an immediate descent to the right!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}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}      </a:t>
            </a:r>
          </a:p>
          <a:p>
            <a:pPr marL="0" indent="0">
              <a:lnSpc>
                <a:spcPts val="6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79229" y="1039091"/>
            <a:ext cx="3599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modify it to do: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 err="1">
                <a:solidFill>
                  <a:schemeClr val="accent2"/>
                </a:solidFill>
              </a:rPr>
              <a:t>Inorder</a:t>
            </a:r>
            <a:r>
              <a:rPr lang="en-US" dirty="0">
                <a:solidFill>
                  <a:schemeClr val="accent2"/>
                </a:solidFill>
              </a:rPr>
              <a:t> Traversal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 err="1">
                <a:solidFill>
                  <a:srgbClr val="7030A0"/>
                </a:solidFill>
              </a:rPr>
              <a:t>Postorder</a:t>
            </a:r>
            <a:r>
              <a:rPr lang="en-US" dirty="0">
                <a:solidFill>
                  <a:srgbClr val="7030A0"/>
                </a:solidFill>
              </a:rPr>
              <a:t> Traversal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37359" y="3108961"/>
            <a:ext cx="60766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604356" y="4081547"/>
            <a:ext cx="1837112" cy="216131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0492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cut down the </a:t>
                </a:r>
                <a:r>
                  <a:rPr lang="en-US" b="1" dirty="0">
                    <a:solidFill>
                      <a:srgbClr val="FF0000"/>
                    </a:solidFill>
                  </a:rPr>
                  <a:t>spatial</a:t>
                </a:r>
                <a:r>
                  <a:rPr lang="en-US" dirty="0"/>
                  <a:t> cost of threaded trees by one bit per node.</a:t>
                </a:r>
              </a:p>
              <a:p>
                <a:pPr lvl="1"/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66FF"/>
                    </a:solidFill>
                  </a:rPr>
                  <a:t> </a:t>
                </a:r>
                <a:r>
                  <a:rPr lang="en-US" dirty="0"/>
                  <a:t>to</a:t>
                </a:r>
                <a:r>
                  <a:rPr lang="en-US" dirty="0">
                    <a:solidFill>
                      <a:srgbClr val="FF66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68884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cut down the </a:t>
                </a:r>
                <a:r>
                  <a:rPr lang="en-US" b="1" dirty="0">
                    <a:solidFill>
                      <a:srgbClr val="FF0000"/>
                    </a:solidFill>
                  </a:rPr>
                  <a:t>spatial</a:t>
                </a:r>
                <a:r>
                  <a:rPr lang="en-US" dirty="0"/>
                  <a:t> cost of threaded trees by one bit per node.</a:t>
                </a:r>
              </a:p>
              <a:p>
                <a:pPr lvl="1"/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98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66FF"/>
                    </a:solidFill>
                  </a:rPr>
                  <a:t> </a:t>
                </a:r>
                <a:r>
                  <a:rPr lang="en-US" dirty="0"/>
                  <a:t>to</a:t>
                </a:r>
                <a:r>
                  <a:rPr lang="en-US" dirty="0">
                    <a:solidFill>
                      <a:srgbClr val="FF66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97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What about </a:t>
                </a:r>
                <a:r>
                  <a:rPr lang="en-US" dirty="0">
                    <a:solidFill>
                      <a:srgbClr val="FF66FF"/>
                    </a:solidFill>
                  </a:rPr>
                  <a:t>time?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72502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cut down the </a:t>
                </a:r>
                <a:r>
                  <a:rPr lang="en-US" b="1" dirty="0">
                    <a:solidFill>
                      <a:srgbClr val="FF0000"/>
                    </a:solidFill>
                  </a:rPr>
                  <a:t>spatial</a:t>
                </a:r>
                <a:r>
                  <a:rPr lang="en-US" dirty="0"/>
                  <a:t> cost of threaded trees by one bit per node.</a:t>
                </a:r>
              </a:p>
              <a:p>
                <a:pPr lvl="1"/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98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66FF"/>
                    </a:solidFill>
                  </a:rPr>
                  <a:t> </a:t>
                </a:r>
                <a:r>
                  <a:rPr lang="en-US" dirty="0"/>
                  <a:t>to</a:t>
                </a:r>
                <a:r>
                  <a:rPr lang="en-US" dirty="0">
                    <a:solidFill>
                      <a:srgbClr val="FF66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97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What about </a:t>
                </a:r>
                <a:r>
                  <a:rPr lang="en-US" dirty="0">
                    <a:solidFill>
                      <a:srgbClr val="FF66FF"/>
                    </a:solidFill>
                  </a:rPr>
                  <a:t>time?</a:t>
                </a:r>
                <a:endParaRPr lang="en-US" dirty="0"/>
              </a:p>
              <a:p>
                <a:r>
                  <a:rPr lang="en-US" dirty="0"/>
                  <a:t>In Threaded Trees, we performed a standard algorithmic pessimistic analysis and deduced that </a:t>
                </a:r>
                <a:r>
                  <a:rPr lang="en-US" b="1" dirty="0" err="1">
                    <a:solidFill>
                      <a:schemeClr val="accent1"/>
                    </a:solidFill>
                  </a:rPr>
                  <a:t>inorder</a:t>
                </a:r>
                <a:r>
                  <a:rPr lang="en-US" b="1" dirty="0">
                    <a:solidFill>
                      <a:schemeClr val="accent1"/>
                    </a:solidFill>
                  </a:rPr>
                  <a:t> traversal </a:t>
                </a:r>
                <a:r>
                  <a:rPr lang="en-US" dirty="0"/>
                  <a:t>will scan all</a:t>
                </a:r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links.</a:t>
                </a:r>
              </a:p>
              <a:p>
                <a:pPr lvl="1"/>
                <a:r>
                  <a:rPr lang="en-US" dirty="0"/>
                  <a:t>In practice, it will scan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links,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&lt;2.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Some unit cost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per link leads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𝑡h𝑟𝑒𝑎𝑑𝑒𝑑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≤2⋅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>
                  <a:solidFill>
                    <a:srgbClr val="7030A0"/>
                  </a:solidFill>
                </a:endParaRPr>
              </a:p>
              <a:p>
                <a:pPr lvl="2"/>
                <a:r>
                  <a:rPr lang="en-US" dirty="0"/>
                  <a:t>Since our unit cost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here is simple dereferencing, it is usually in the </a:t>
                </a:r>
                <a:r>
                  <a:rPr lang="en-US" dirty="0">
                    <a:solidFill>
                      <a:srgbClr val="FF0000"/>
                    </a:solidFill>
                  </a:rPr>
                  <a:t>nanoseconds (4-5 CPU cycles).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69959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76197" y="1825625"/>
                <a:ext cx="1077760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Unfortunately, in link inversion,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every one </a:t>
                </a:r>
                <a:r>
                  <a:rPr lang="en-US" dirty="0"/>
                  <a:t>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links total will be mutated (changed) </a:t>
                </a:r>
                <a:r>
                  <a:rPr lang="en-US" dirty="0">
                    <a:solidFill>
                      <a:schemeClr val="accent2"/>
                    </a:solidFill>
                  </a:rPr>
                  <a:t>twice</a:t>
                </a:r>
                <a:r>
                  <a:rPr lang="en-US" dirty="0"/>
                  <a:t> by the pair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curr,prev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)!</a:t>
                </a:r>
                <a:endParaRPr lang="en-US" dirty="0"/>
              </a:p>
              <a:p>
                <a:pPr lvl="1"/>
                <a:r>
                  <a:rPr lang="en-US" dirty="0"/>
                  <a:t>For example, if it’s a link pointing right, we will scan it “downward” with </a:t>
                </a:r>
                <a:r>
                  <a:rPr lang="en-US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descendToRight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() </a:t>
                </a:r>
                <a:r>
                  <a:rPr lang="en-US" dirty="0"/>
                  <a:t>and “upwards” in </a:t>
                </a:r>
                <a:r>
                  <a:rPr lang="en-US" dirty="0" err="1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ascendFromRight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()</a:t>
                </a:r>
              </a:p>
              <a:p>
                <a:pPr lvl="1"/>
                <a:r>
                  <a:rPr lang="en-US" dirty="0"/>
                  <a:t>With assumed unit cost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this leads to 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𝑖𝑛𝑘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𝑖𝑛𝑣𝑒𝑟𝑠𝑖𝑜𝑛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=2∗2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=4⋅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=2∗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𝑡h𝑟𝑒𝑎𝑑𝑒𝑑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𝑡𝑟𝑒𝑒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197" y="1825625"/>
                <a:ext cx="10777603" cy="4351338"/>
              </a:xfrm>
              <a:blipFill>
                <a:blip r:embed="rId2"/>
                <a:stretch>
                  <a:fillRect l="-941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755407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197" y="1825625"/>
            <a:ext cx="10777603" cy="4351338"/>
          </a:xfrm>
        </p:spPr>
        <p:txBody>
          <a:bodyPr>
            <a:normAutofit/>
          </a:bodyPr>
          <a:lstStyle/>
          <a:p>
            <a:r>
              <a:rPr lang="en-US" dirty="0" err="1"/>
              <a:t>Algo</a:t>
            </a:r>
            <a:r>
              <a:rPr lang="en-US" dirty="0"/>
              <a:t> also </a:t>
            </a:r>
            <a:r>
              <a:rPr lang="en-US" dirty="0">
                <a:solidFill>
                  <a:schemeClr val="accent1"/>
                </a:solidFill>
              </a:rPr>
              <a:t>mutates the tree</a:t>
            </a:r>
            <a:r>
              <a:rPr lang="en-US" dirty="0"/>
              <a:t>, so </a:t>
            </a:r>
            <a:r>
              <a:rPr lang="en-US" dirty="0">
                <a:solidFill>
                  <a:schemeClr val="accent6"/>
                </a:solidFill>
              </a:rPr>
              <a:t>it needs to restore it if the application gets interrupted.</a:t>
            </a:r>
          </a:p>
          <a:p>
            <a:r>
              <a:rPr lang="en-US" dirty="0"/>
              <a:t>Big benefit over threaded trees: </a:t>
            </a:r>
            <a:r>
              <a:rPr lang="en-US" b="1" dirty="0">
                <a:solidFill>
                  <a:srgbClr val="FF66FF"/>
                </a:solidFill>
              </a:rPr>
              <a:t>Modularity</a:t>
            </a:r>
            <a:r>
              <a:rPr lang="en-US" dirty="0"/>
              <a:t> for other traversals</a:t>
            </a:r>
          </a:p>
          <a:p>
            <a:pPr lvl="1"/>
            <a:r>
              <a:rPr lang="en-US" b="1" dirty="0" err="1">
                <a:solidFill>
                  <a:schemeClr val="accent5"/>
                </a:solidFill>
              </a:rPr>
              <a:t>Inorder</a:t>
            </a:r>
            <a:r>
              <a:rPr lang="en-US" dirty="0"/>
              <a:t>: Sorted order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Pre-order</a:t>
            </a:r>
            <a:r>
              <a:rPr lang="en-US" dirty="0"/>
              <a:t>: best for </a:t>
            </a:r>
            <a:r>
              <a:rPr lang="en-US" b="1" dirty="0"/>
              <a:t>search </a:t>
            </a:r>
            <a:r>
              <a:rPr lang="en-US" dirty="0"/>
              <a:t>and for other applications, </a:t>
            </a:r>
            <a:r>
              <a:rPr lang="en-US" dirty="0" err="1"/>
              <a:t>e.g</a:t>
            </a:r>
            <a:r>
              <a:rPr lang="en-US" dirty="0"/>
              <a:t> create a carbon copy of a tree.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Post-order</a:t>
            </a:r>
            <a:r>
              <a:rPr lang="en-US" dirty="0"/>
              <a:t>: Used by every garbage collector out there (freeing leaves before parents).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6740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Robson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Runs in </a:t>
            </a:r>
            <a:r>
              <a:rPr lang="en-US" dirty="0">
                <a:solidFill>
                  <a:schemeClr val="accent2"/>
                </a:solidFill>
              </a:rPr>
              <a:t>constant storage</a:t>
            </a:r>
            <a:r>
              <a:rPr lang="en-US" dirty="0"/>
              <a:t>! </a:t>
            </a:r>
          </a:p>
          <a:p>
            <a:r>
              <a:rPr lang="en-US" dirty="0"/>
              <a:t>Space requirements: 5 pointers (so 40 bytes).</a:t>
            </a:r>
          </a:p>
          <a:p>
            <a:r>
              <a:rPr lang="en-US" dirty="0"/>
              <a:t>We will not cover it</a:t>
            </a:r>
            <a:endParaRPr lang="en-US" b="1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Past honor’s project; can share student solution / presentation.</a:t>
            </a:r>
          </a:p>
          <a:p>
            <a:r>
              <a:rPr lang="en-US" dirty="0"/>
              <a:t>Implemented in </a:t>
            </a:r>
            <a:r>
              <a:rPr lang="en-US" dirty="0">
                <a:solidFill>
                  <a:srgbClr val="FF66FF"/>
                </a:solidFill>
              </a:rPr>
              <a:t>almost all garbage collectors </a:t>
            </a:r>
            <a:r>
              <a:rPr lang="en-US" dirty="0"/>
              <a:t>out there.</a:t>
            </a:r>
          </a:p>
        </p:txBody>
      </p:sp>
    </p:spTree>
    <p:extLst>
      <p:ext uri="{BB962C8B-B14F-4D97-AF65-F5344CB8AC3E}">
        <p14:creationId xmlns:p14="http://schemas.microsoft.com/office/powerpoint/2010/main" val="1604364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 exercise!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max of 5 minutes to write a non-recursive Binary </a:t>
            </a:r>
            <a:r>
              <a:rPr lang="en-US" b="1" i="1" u="sng" dirty="0">
                <a:solidFill>
                  <a:srgbClr val="0070C0"/>
                </a:solidFill>
              </a:rPr>
              <a:t>Search</a:t>
            </a:r>
            <a:r>
              <a:rPr lang="en-US" dirty="0"/>
              <a:t> Tree </a:t>
            </a:r>
            <a:r>
              <a:rPr lang="en-US" u="sng" dirty="0">
                <a:solidFill>
                  <a:srgbClr val="FF0000"/>
                </a:solidFill>
              </a:rPr>
              <a:t>insertion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53118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 exercise!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max of 5 minutes to write a non-recursive Binary </a:t>
            </a:r>
            <a:r>
              <a:rPr lang="en-US" b="1" i="1" u="sng" dirty="0">
                <a:solidFill>
                  <a:srgbClr val="0070C0"/>
                </a:solidFill>
              </a:rPr>
              <a:t>Search</a:t>
            </a:r>
            <a:r>
              <a:rPr lang="en-US" dirty="0"/>
              <a:t> Tree </a:t>
            </a:r>
            <a:r>
              <a:rPr lang="en-US" u="sng" dirty="0">
                <a:solidFill>
                  <a:srgbClr val="FF0000"/>
                </a:solidFill>
              </a:rPr>
              <a:t>insertion</a:t>
            </a:r>
            <a:r>
              <a:rPr lang="en-US" dirty="0"/>
              <a:t>!</a:t>
            </a:r>
          </a:p>
          <a:p>
            <a:r>
              <a:rPr lang="en-US" dirty="0"/>
              <a:t>Afterwards, swap papers and grade using our familiar rubric: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70285" y="3441700"/>
          <a:ext cx="10483515" cy="287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842">
                  <a:extLst>
                    <a:ext uri="{9D8B030D-6E8A-4147-A177-3AD203B41FA5}">
                      <a16:colId xmlns:a16="http://schemas.microsoft.com/office/drawing/2014/main" val="412305461"/>
                    </a:ext>
                  </a:extLst>
                </a:gridCol>
                <a:gridCol w="3930168">
                  <a:extLst>
                    <a:ext uri="{9D8B030D-6E8A-4147-A177-3AD203B41FA5}">
                      <a16:colId xmlns:a16="http://schemas.microsoft.com/office/drawing/2014/main" val="1732065729"/>
                    </a:ext>
                  </a:extLst>
                </a:gridCol>
                <a:gridCol w="3494505">
                  <a:extLst>
                    <a:ext uri="{9D8B030D-6E8A-4147-A177-3AD203B41FA5}">
                      <a16:colId xmlns:a16="http://schemas.microsoft.com/office/drawing/2014/main" val="1292968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Criterion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Example questions to 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Grading Percentage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784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Algorithmic Correctness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Is the recursion applied correctly?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Does the code print out values when it should?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9930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Runtime error-free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Is the code prone to a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NullPointerException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What about a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StackOverflowException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458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Elegance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Is the code readable?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Any arguments that we could avoid?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Generally; could this have been attained with 2/3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rds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or ½ of the code?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836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Compile error-free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If I typed this in as – is and ran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javac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on it, would it compile?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410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287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C7AF3-DDE7-FE4E-935F-B3516763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 time!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F8473-C1C0-1D47-8332-CC42A05DB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889" y="1893085"/>
            <a:ext cx="3307201" cy="330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60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notion of a dictionary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Recall that Part 1 is “Dictionaries”.</a:t>
                </a:r>
              </a:p>
              <a:p>
                <a:r>
                  <a:rPr lang="en-US" dirty="0"/>
                  <a:t>Efficient search for a value V associated with a key K, when we have K.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Arrays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7030A0"/>
                    </a:solidFill>
                  </a:rPr>
                  <a:t>lists</a:t>
                </a:r>
                <a:r>
                  <a:rPr lang="en-US" dirty="0"/>
                  <a:t> are </a:t>
                </a:r>
                <a:r>
                  <a:rPr lang="en-US" dirty="0">
                    <a:solidFill>
                      <a:srgbClr val="FF66FF"/>
                    </a:solidFill>
                  </a:rPr>
                  <a:t>clearly</a:t>
                </a:r>
                <a:r>
                  <a:rPr lang="en-US" dirty="0"/>
                  <a:t> not good enough.</a:t>
                </a:r>
              </a:p>
              <a:p>
                <a:pPr lvl="1"/>
                <a:r>
                  <a:rPr lang="en-US" dirty="0"/>
                  <a:t>Algorithms: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search…</a:t>
                </a:r>
              </a:p>
              <a:p>
                <a:pPr lvl="1"/>
                <a:r>
                  <a:rPr lang="en-US" dirty="0"/>
                  <a:t>Hardware: arrays might provide constant access, but inflexible…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40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Take-home message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possible, </a:t>
            </a:r>
            <a:r>
              <a:rPr lang="en-US" dirty="0">
                <a:solidFill>
                  <a:srgbClr val="FF0000"/>
                </a:solidFill>
              </a:rPr>
              <a:t>we need to avoid recursion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system’s stack is very limited by the OS.</a:t>
            </a:r>
          </a:p>
          <a:p>
            <a:r>
              <a:rPr lang="en-US" dirty="0"/>
              <a:t>Replace with: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Using your own stack </a:t>
            </a:r>
            <a:r>
              <a:rPr lang="en-US" dirty="0"/>
              <a:t>(inelegant, but much faster!)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Refactoring the code such that it does </a:t>
            </a:r>
            <a:r>
              <a:rPr lang="en-US" dirty="0">
                <a:solidFill>
                  <a:srgbClr val="7030A0"/>
                </a:solidFill>
              </a:rPr>
              <a:t>tail recursion</a:t>
            </a:r>
            <a:r>
              <a:rPr lang="en-US" dirty="0"/>
              <a:t>, which is </a:t>
            </a:r>
            <a:r>
              <a:rPr lang="en-US" dirty="0">
                <a:solidFill>
                  <a:schemeClr val="accent2"/>
                </a:solidFill>
              </a:rPr>
              <a:t>optimized into iteration by a modern compiler. </a:t>
            </a:r>
          </a:p>
          <a:p>
            <a:pPr lvl="2"/>
            <a:r>
              <a:rPr lang="en-US" dirty="0"/>
              <a:t>The keyword </a:t>
            </a:r>
            <a:r>
              <a:rPr lang="en-US" dirty="0">
                <a:latin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</a:rPr>
              <a:t>tailrec</a:t>
            </a:r>
            <a:r>
              <a:rPr lang="en-US" dirty="0"/>
              <a:t> in Scala </a:t>
            </a:r>
            <a:r>
              <a:rPr lang="en-US" b="1" i="1" u="sng" dirty="0"/>
              <a:t>attempts</a:t>
            </a:r>
            <a:r>
              <a:rPr lang="en-US" dirty="0"/>
              <a:t> to do that even when you don’t take care of it yourself.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 </a:t>
            </a:r>
            <a:r>
              <a:rPr lang="en-US" dirty="0">
                <a:solidFill>
                  <a:schemeClr val="accent6"/>
                </a:solidFill>
              </a:rPr>
              <a:t>iterative piece of code that achieves the same thing </a:t>
            </a:r>
            <a:r>
              <a:rPr lang="en-US" dirty="0"/>
              <a:t>(sometimes inelegant, but faster </a:t>
            </a:r>
            <a:r>
              <a:rPr lang="en-US" b="1" dirty="0"/>
              <a:t>and</a:t>
            </a:r>
            <a:r>
              <a:rPr lang="en-US" dirty="0"/>
              <a:t> much better in terms of memory).</a:t>
            </a:r>
          </a:p>
          <a:p>
            <a:pPr lvl="2"/>
            <a:r>
              <a:rPr lang="en-US" dirty="0"/>
              <a:t>Recall</a:t>
            </a:r>
            <a:r>
              <a:rPr lang="en-US" dirty="0">
                <a:solidFill>
                  <a:srgbClr val="FF66FF"/>
                </a:solidFill>
              </a:rPr>
              <a:t>: bottom-up </a:t>
            </a:r>
            <a:r>
              <a:rPr lang="en-US" dirty="0" err="1">
                <a:solidFill>
                  <a:srgbClr val="FF66FF"/>
                </a:solidFill>
              </a:rPr>
              <a:t>mergesort</a:t>
            </a:r>
            <a:r>
              <a:rPr lang="en-US" dirty="0">
                <a:solidFill>
                  <a:srgbClr val="FF66FF"/>
                </a:solidFill>
              </a:rPr>
              <a:t> </a:t>
            </a:r>
            <a:r>
              <a:rPr lang="en-US" dirty="0"/>
              <a:t>avoids system stack pushes, yet iteratively </a:t>
            </a:r>
            <a:r>
              <a:rPr lang="en-US" dirty="0">
                <a:solidFill>
                  <a:srgbClr val="C00000"/>
                </a:solidFill>
              </a:rPr>
              <a:t>solves the same problem.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585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Vote!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Is it possible to traverse a tree without using a stack (ours, or the system’s) </a:t>
            </a:r>
            <a:r>
              <a:rPr lang="en-US" b="1" i="1" u="sng" dirty="0">
                <a:solidFill>
                  <a:srgbClr val="C00000"/>
                </a:solidFill>
              </a:rPr>
              <a:t>at all?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485658" y="3266163"/>
            <a:ext cx="1804737" cy="778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5924422" y="3079559"/>
            <a:ext cx="3477273" cy="192929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have clearly not been paying any attention to the lecture since I came into class today, with particular (non-)emphasis to the title page of the slide deck that we are currently scanning.</a:t>
            </a:r>
          </a:p>
        </p:txBody>
      </p:sp>
    </p:spTree>
    <p:extLst>
      <p:ext uri="{BB962C8B-B14F-4D97-AF65-F5344CB8AC3E}">
        <p14:creationId xmlns:p14="http://schemas.microsoft.com/office/powerpoint/2010/main" val="1356063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Vote!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Is it possible to traverse a tree without using a stack (ours, or the system’s) </a:t>
            </a:r>
            <a:r>
              <a:rPr lang="en-US" b="1" i="1" u="sng" dirty="0">
                <a:solidFill>
                  <a:srgbClr val="C00000"/>
                </a:solidFill>
              </a:rPr>
              <a:t>at all?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485658" y="3266163"/>
            <a:ext cx="1804737" cy="778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5924422" y="3079559"/>
            <a:ext cx="3477273" cy="192929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have clearly not been paying any attention to the lecture since I came into class today, with particular (non-)emphasis to the title page of the slide deck that we are currently scanning.</a:t>
            </a:r>
          </a:p>
        </p:txBody>
      </p:sp>
      <p:sp>
        <p:nvSpPr>
          <p:cNvPr id="6" name="Oval 5"/>
          <p:cNvSpPr/>
          <p:nvPr/>
        </p:nvSpPr>
        <p:spPr>
          <a:xfrm>
            <a:off x="3273281" y="2869121"/>
            <a:ext cx="2334127" cy="15721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17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hated tree</a:t>
            </a:r>
          </a:p>
        </p:txBody>
      </p:sp>
      <p:sp>
        <p:nvSpPr>
          <p:cNvPr id="4" name="Oval 3"/>
          <p:cNvSpPr/>
          <p:nvPr/>
        </p:nvSpPr>
        <p:spPr>
          <a:xfrm>
            <a:off x="2304357" y="153038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594504" y="262523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88174" y="269009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4" idx="3"/>
            <a:endCxn id="5" idx="7"/>
          </p:cNvCxnSpPr>
          <p:nvPr/>
        </p:nvCxnSpPr>
        <p:spPr>
          <a:xfrm flipH="1">
            <a:off x="1028109" y="1908432"/>
            <a:ext cx="1350643" cy="78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4" idx="5"/>
            <a:endCxn id="6" idx="0"/>
          </p:cNvCxnSpPr>
          <p:nvPr/>
        </p:nvCxnSpPr>
        <p:spPr>
          <a:xfrm>
            <a:off x="2737962" y="1908432"/>
            <a:ext cx="1204212" cy="78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3606159" y="3139990"/>
            <a:ext cx="199212" cy="546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86440" y="26900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  <p:cxnSp>
        <p:nvCxnSpPr>
          <p:cNvPr id="11" name="Straight Arrow Connector 10"/>
          <p:cNvCxnSpPr>
            <a:cxnSpLocks/>
            <a:stCxn id="6" idx="5"/>
          </p:cNvCxnSpPr>
          <p:nvPr/>
        </p:nvCxnSpPr>
        <p:spPr>
          <a:xfrm>
            <a:off x="4121779" y="3068147"/>
            <a:ext cx="494080" cy="54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5" idx="5"/>
            <a:endCxn id="13" idx="0"/>
          </p:cNvCxnSpPr>
          <p:nvPr/>
        </p:nvCxnSpPr>
        <p:spPr>
          <a:xfrm>
            <a:off x="1028109" y="3003284"/>
            <a:ext cx="421321" cy="54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195430" y="355106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4" name="Straight Arrow Connector 13"/>
          <p:cNvCxnSpPr>
            <a:cxnSpLocks/>
            <a:stCxn id="13" idx="5"/>
          </p:cNvCxnSpPr>
          <p:nvPr/>
        </p:nvCxnSpPr>
        <p:spPr>
          <a:xfrm>
            <a:off x="1629035" y="3929114"/>
            <a:ext cx="488756" cy="55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002082" y="4483050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6" name="Oval 15"/>
          <p:cNvSpPr/>
          <p:nvPr/>
        </p:nvSpPr>
        <p:spPr>
          <a:xfrm>
            <a:off x="2834652" y="5410569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7" name="Straight Arrow Connector 16"/>
          <p:cNvCxnSpPr>
            <a:cxnSpLocks/>
            <a:endCxn id="16" idx="1"/>
          </p:cNvCxnSpPr>
          <p:nvPr/>
        </p:nvCxnSpPr>
        <p:spPr>
          <a:xfrm>
            <a:off x="2389049" y="4870059"/>
            <a:ext cx="519998" cy="605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 flipH="1">
            <a:off x="360338" y="3068147"/>
            <a:ext cx="346941" cy="48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 flipH="1">
            <a:off x="938299" y="3929923"/>
            <a:ext cx="346941" cy="48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15" idx="3"/>
          </p:cNvCxnSpPr>
          <p:nvPr/>
        </p:nvCxnSpPr>
        <p:spPr>
          <a:xfrm flipH="1">
            <a:off x="1873413" y="4861099"/>
            <a:ext cx="203064" cy="371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3227604" y="5853481"/>
            <a:ext cx="230649" cy="232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6" idx="3"/>
          </p:cNvCxnSpPr>
          <p:nvPr/>
        </p:nvCxnSpPr>
        <p:spPr>
          <a:xfrm flipH="1">
            <a:off x="2726533" y="5788618"/>
            <a:ext cx="182514" cy="344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10373" y="3686962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56802" y="3624645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4552" y="3550256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0198" y="4378884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45407" y="5250343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58357" y="6085925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97662" y="6085925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</a:t>
            </a:r>
          </a:p>
        </p:txBody>
      </p:sp>
      <p:cxnSp>
        <p:nvCxnSpPr>
          <p:cNvPr id="30" name="Connector: Curved 29"/>
          <p:cNvCxnSpPr>
            <a:cxnSpLocks/>
            <a:stCxn id="16" idx="0"/>
            <a:endCxn id="15" idx="7"/>
          </p:cNvCxnSpPr>
          <p:nvPr/>
        </p:nvCxnSpPr>
        <p:spPr>
          <a:xfrm rot="16200000" flipV="1">
            <a:off x="2330842" y="4652758"/>
            <a:ext cx="862656" cy="652965"/>
          </a:xfrm>
          <a:prstGeom prst="curvedConnector3">
            <a:avLst>
              <a:gd name="adj1" fmla="val 134019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/>
          <p:cNvCxnSpPr>
            <a:cxnSpLocks/>
            <a:endCxn id="13" idx="7"/>
          </p:cNvCxnSpPr>
          <p:nvPr/>
        </p:nvCxnSpPr>
        <p:spPr>
          <a:xfrm rot="16200000" flipV="1">
            <a:off x="1611300" y="3633663"/>
            <a:ext cx="845366" cy="809896"/>
          </a:xfrm>
          <a:prstGeom prst="curvedConnector3">
            <a:avLst>
              <a:gd name="adj1" fmla="val 134714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endCxn id="5" idx="0"/>
          </p:cNvCxnSpPr>
          <p:nvPr/>
        </p:nvCxnSpPr>
        <p:spPr>
          <a:xfrm rot="16200000" flipV="1">
            <a:off x="737525" y="2736214"/>
            <a:ext cx="925830" cy="703872"/>
          </a:xfrm>
          <a:prstGeom prst="curvedConnector3">
            <a:avLst>
              <a:gd name="adj1" fmla="val 124691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/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1066202" y="1377548"/>
            <a:ext cx="1094852" cy="1530248"/>
          </a:xfrm>
          <a:prstGeom prst="curvedConnector3">
            <a:avLst>
              <a:gd name="adj1" fmla="val 111338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820356" y="1690688"/>
                <a:ext cx="6444813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Remember the things Jason didn’t like about this tree:</a:t>
                </a:r>
                <a:br>
                  <a:rPr lang="en-US" sz="2800" dirty="0"/>
                </a:br>
                <a:br>
                  <a:rPr lang="en-US" sz="2800" dirty="0"/>
                </a:br>
                <a:r>
                  <a:rPr lang="en-US" sz="2800" dirty="0"/>
                  <a:t>(1) </a:t>
                </a:r>
                <a:r>
                  <a:rPr lang="en-US" sz="2800" dirty="0">
                    <a:solidFill>
                      <a:srgbClr val="7030A0"/>
                    </a:solidFill>
                  </a:rPr>
                  <a:t>Very unbalanced</a:t>
                </a:r>
                <a:r>
                  <a:rPr lang="en-US" sz="2800" dirty="0"/>
                  <a:t>, say goodbye to 	     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≈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800" dirty="0"/>
                  <a:t> search…. </a:t>
                </a:r>
                <a:r>
                  <a:rPr lang="en-US" sz="2800" dirty="0">
                    <a:sym typeface="Wingdings" panose="05000000000000000000" pitchFamily="2" charset="2"/>
                  </a:rPr>
                  <a:t></a:t>
                </a:r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(2) Wasting </a:t>
                </a:r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8 bytes per null pointer</a:t>
                </a:r>
                <a:r>
                  <a:rPr lang="en-US" sz="2800" dirty="0"/>
                  <a:t> </a:t>
                </a:r>
                <a:r>
                  <a:rPr lang="en-US" sz="2800" dirty="0">
                    <a:sym typeface="Wingdings" panose="05000000000000000000" pitchFamily="2" charset="2"/>
                  </a:rPr>
                  <a:t></a:t>
                </a:r>
              </a:p>
              <a:p>
                <a:endParaRPr lang="en-US" sz="2800" dirty="0">
                  <a:sym typeface="Wingdings" panose="05000000000000000000" pitchFamily="2" charset="2"/>
                </a:endParaRPr>
              </a:p>
              <a:p>
                <a:r>
                  <a:rPr lang="en-US" sz="2800" dirty="0">
                    <a:sym typeface="Wingdings" panose="05000000000000000000" pitchFamily="2" charset="2"/>
                  </a:rPr>
                  <a:t>(3) </a:t>
                </a:r>
                <a:r>
                  <a:rPr lang="en-US" sz="2800" dirty="0" err="1">
                    <a:solidFill>
                      <a:schemeClr val="accent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Inorder</a:t>
                </a:r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 successor of ‘G’ </a:t>
                </a:r>
                <a:r>
                  <a:rPr lang="en-US" sz="2800" dirty="0">
                    <a:sym typeface="Wingdings" panose="05000000000000000000" pitchFamily="2" charset="2"/>
                  </a:rPr>
                  <a:t>will take </a:t>
                </a:r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4 stack pops</a:t>
                </a:r>
                <a:r>
                  <a:rPr lang="en-US" sz="2800" dirty="0">
                    <a:sym typeface="Wingdings" panose="05000000000000000000" pitchFamily="2" charset="2"/>
                  </a:rPr>
                  <a:t> to reach </a:t>
                </a:r>
                <a:endParaRPr lang="en-US" sz="28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356" y="1690688"/>
                <a:ext cx="6444813" cy="4401205"/>
              </a:xfrm>
              <a:prstGeom prst="rect">
                <a:avLst/>
              </a:prstGeom>
              <a:blipFill>
                <a:blip r:embed="rId2"/>
                <a:stretch>
                  <a:fillRect l="-1987" t="-1247" r="-2554" b="-3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388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hated tree</a:t>
            </a:r>
          </a:p>
        </p:txBody>
      </p:sp>
      <p:sp>
        <p:nvSpPr>
          <p:cNvPr id="4" name="Oval 3"/>
          <p:cNvSpPr/>
          <p:nvPr/>
        </p:nvSpPr>
        <p:spPr>
          <a:xfrm>
            <a:off x="2304357" y="153038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594504" y="262523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88174" y="269009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4" idx="3"/>
            <a:endCxn id="5" idx="7"/>
          </p:cNvCxnSpPr>
          <p:nvPr/>
        </p:nvCxnSpPr>
        <p:spPr>
          <a:xfrm flipH="1">
            <a:off x="1028109" y="1908432"/>
            <a:ext cx="1350643" cy="78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4" idx="5"/>
            <a:endCxn id="6" idx="0"/>
          </p:cNvCxnSpPr>
          <p:nvPr/>
        </p:nvCxnSpPr>
        <p:spPr>
          <a:xfrm>
            <a:off x="2737962" y="1908432"/>
            <a:ext cx="1204212" cy="78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3606159" y="3139990"/>
            <a:ext cx="199212" cy="546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86440" y="26900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  <p:cxnSp>
        <p:nvCxnSpPr>
          <p:cNvPr id="11" name="Straight Arrow Connector 10"/>
          <p:cNvCxnSpPr>
            <a:cxnSpLocks/>
            <a:stCxn id="6" idx="5"/>
          </p:cNvCxnSpPr>
          <p:nvPr/>
        </p:nvCxnSpPr>
        <p:spPr>
          <a:xfrm>
            <a:off x="4121779" y="3068147"/>
            <a:ext cx="494080" cy="54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5" idx="5"/>
            <a:endCxn id="13" idx="0"/>
          </p:cNvCxnSpPr>
          <p:nvPr/>
        </p:nvCxnSpPr>
        <p:spPr>
          <a:xfrm>
            <a:off x="1028109" y="3003284"/>
            <a:ext cx="421321" cy="54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195430" y="355106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4" name="Straight Arrow Connector 13"/>
          <p:cNvCxnSpPr>
            <a:cxnSpLocks/>
            <a:stCxn id="13" idx="5"/>
          </p:cNvCxnSpPr>
          <p:nvPr/>
        </p:nvCxnSpPr>
        <p:spPr>
          <a:xfrm>
            <a:off x="1629035" y="3929114"/>
            <a:ext cx="488756" cy="55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002082" y="4483050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6" name="Oval 15"/>
          <p:cNvSpPr/>
          <p:nvPr/>
        </p:nvSpPr>
        <p:spPr>
          <a:xfrm>
            <a:off x="2834652" y="5410569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7" name="Straight Arrow Connector 16"/>
          <p:cNvCxnSpPr>
            <a:cxnSpLocks/>
            <a:endCxn id="16" idx="1"/>
          </p:cNvCxnSpPr>
          <p:nvPr/>
        </p:nvCxnSpPr>
        <p:spPr>
          <a:xfrm>
            <a:off x="2389049" y="4870059"/>
            <a:ext cx="519998" cy="605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 flipH="1">
            <a:off x="360338" y="3068147"/>
            <a:ext cx="346941" cy="48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 flipH="1">
            <a:off x="938299" y="3929923"/>
            <a:ext cx="346941" cy="48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15" idx="3"/>
          </p:cNvCxnSpPr>
          <p:nvPr/>
        </p:nvCxnSpPr>
        <p:spPr>
          <a:xfrm flipH="1">
            <a:off x="1873413" y="4861099"/>
            <a:ext cx="203064" cy="371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3227604" y="5853481"/>
            <a:ext cx="230649" cy="232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6" idx="3"/>
          </p:cNvCxnSpPr>
          <p:nvPr/>
        </p:nvCxnSpPr>
        <p:spPr>
          <a:xfrm flipH="1">
            <a:off x="2726533" y="5788618"/>
            <a:ext cx="182514" cy="344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10373" y="3686962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56802" y="3624645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4552" y="3550256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0198" y="4378884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45407" y="5250343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58357" y="6085925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97662" y="6085925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</a:t>
            </a:r>
          </a:p>
        </p:txBody>
      </p:sp>
      <p:cxnSp>
        <p:nvCxnSpPr>
          <p:cNvPr id="30" name="Connector: Curved 29"/>
          <p:cNvCxnSpPr>
            <a:cxnSpLocks/>
            <a:stCxn id="16" idx="0"/>
            <a:endCxn id="15" idx="7"/>
          </p:cNvCxnSpPr>
          <p:nvPr/>
        </p:nvCxnSpPr>
        <p:spPr>
          <a:xfrm rot="16200000" flipV="1">
            <a:off x="2330842" y="4652758"/>
            <a:ext cx="862656" cy="652965"/>
          </a:xfrm>
          <a:prstGeom prst="curvedConnector3">
            <a:avLst>
              <a:gd name="adj1" fmla="val 134019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/>
          <p:cNvCxnSpPr>
            <a:cxnSpLocks/>
            <a:endCxn id="13" idx="7"/>
          </p:cNvCxnSpPr>
          <p:nvPr/>
        </p:nvCxnSpPr>
        <p:spPr>
          <a:xfrm rot="16200000" flipV="1">
            <a:off x="1611300" y="3633663"/>
            <a:ext cx="845366" cy="809896"/>
          </a:xfrm>
          <a:prstGeom prst="curvedConnector3">
            <a:avLst>
              <a:gd name="adj1" fmla="val 134714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endCxn id="5" idx="0"/>
          </p:cNvCxnSpPr>
          <p:nvPr/>
        </p:nvCxnSpPr>
        <p:spPr>
          <a:xfrm rot="16200000" flipV="1">
            <a:off x="737525" y="2736214"/>
            <a:ext cx="925830" cy="703872"/>
          </a:xfrm>
          <a:prstGeom prst="curvedConnector3">
            <a:avLst>
              <a:gd name="adj1" fmla="val 124691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/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1066202" y="1377548"/>
            <a:ext cx="1094852" cy="1530248"/>
          </a:xfrm>
          <a:prstGeom prst="curvedConnector3">
            <a:avLst>
              <a:gd name="adj1" fmla="val 111338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820356" y="1690688"/>
                <a:ext cx="6444813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Remember the things Jason didn’t like about this tree:</a:t>
                </a:r>
                <a:br>
                  <a:rPr lang="en-US" sz="2800" dirty="0"/>
                </a:br>
                <a:br>
                  <a:rPr lang="en-US" sz="2800" dirty="0"/>
                </a:br>
                <a:r>
                  <a:rPr lang="en-US" sz="2800" dirty="0"/>
                  <a:t>(1) </a:t>
                </a:r>
                <a:r>
                  <a:rPr lang="en-US" sz="2800" dirty="0">
                    <a:solidFill>
                      <a:srgbClr val="7030A0"/>
                    </a:solidFill>
                  </a:rPr>
                  <a:t>Very unbalanced</a:t>
                </a:r>
                <a:r>
                  <a:rPr lang="en-US" sz="2800" dirty="0"/>
                  <a:t>, say goodbye to 	     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≈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800" dirty="0"/>
                  <a:t> search…. </a:t>
                </a:r>
                <a:r>
                  <a:rPr lang="en-US" sz="2800" dirty="0">
                    <a:sym typeface="Wingdings" panose="05000000000000000000" pitchFamily="2" charset="2"/>
                  </a:rPr>
                  <a:t></a:t>
                </a:r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(2) Wasting </a:t>
                </a:r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8 bytes per null pointer</a:t>
                </a:r>
                <a:r>
                  <a:rPr lang="en-US" sz="2800" dirty="0"/>
                  <a:t> </a:t>
                </a:r>
                <a:r>
                  <a:rPr lang="en-US" sz="2800" dirty="0">
                    <a:sym typeface="Wingdings" panose="05000000000000000000" pitchFamily="2" charset="2"/>
                  </a:rPr>
                  <a:t></a:t>
                </a:r>
              </a:p>
              <a:p>
                <a:endParaRPr lang="en-US" sz="2800" dirty="0">
                  <a:sym typeface="Wingdings" panose="05000000000000000000" pitchFamily="2" charset="2"/>
                </a:endParaRPr>
              </a:p>
              <a:p>
                <a:r>
                  <a:rPr lang="en-US" sz="2800" dirty="0">
                    <a:sym typeface="Wingdings" panose="05000000000000000000" pitchFamily="2" charset="2"/>
                  </a:rPr>
                  <a:t>(3) </a:t>
                </a:r>
                <a:r>
                  <a:rPr lang="en-US" sz="2800" dirty="0" err="1">
                    <a:solidFill>
                      <a:schemeClr val="accent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Inorder</a:t>
                </a:r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 successor of ‘G’ </a:t>
                </a:r>
                <a:r>
                  <a:rPr lang="en-US" sz="2800" dirty="0">
                    <a:sym typeface="Wingdings" panose="05000000000000000000" pitchFamily="2" charset="2"/>
                  </a:rPr>
                  <a:t>will take </a:t>
                </a:r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4 stack pops</a:t>
                </a:r>
                <a:r>
                  <a:rPr lang="en-US" sz="2800" dirty="0">
                    <a:sym typeface="Wingdings" panose="05000000000000000000" pitchFamily="2" charset="2"/>
                  </a:rPr>
                  <a:t> to reach </a:t>
                </a:r>
                <a:endParaRPr lang="en-US" sz="28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356" y="1690688"/>
                <a:ext cx="6444813" cy="4401205"/>
              </a:xfrm>
              <a:prstGeom prst="rect">
                <a:avLst/>
              </a:prstGeom>
              <a:blipFill>
                <a:blip r:embed="rId2"/>
                <a:stretch>
                  <a:fillRect l="-1987" t="-1247" r="-2554" b="-3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/>
          <p:cNvSpPr/>
          <p:nvPr/>
        </p:nvSpPr>
        <p:spPr>
          <a:xfrm>
            <a:off x="3959291" y="3914676"/>
            <a:ext cx="7394509" cy="28550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A cat that is laying down and looking at the camera&#10;&#10;Description generated with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2" y="1886676"/>
            <a:ext cx="3877428" cy="286154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095750" y="2187369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Let’s look at one idea that solves both of these problems in one fell swoop!</a:t>
            </a:r>
          </a:p>
        </p:txBody>
      </p:sp>
      <p:cxnSp>
        <p:nvCxnSpPr>
          <p:cNvPr id="41" name="Connector: Curved 40"/>
          <p:cNvCxnSpPr>
            <a:cxnSpLocks/>
          </p:cNvCxnSpPr>
          <p:nvPr/>
        </p:nvCxnSpPr>
        <p:spPr>
          <a:xfrm rot="5400000" flipH="1" flipV="1">
            <a:off x="9665977" y="3184206"/>
            <a:ext cx="1237837" cy="80591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864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1</a:t>
            </a:r>
            <a:r>
              <a:rPr lang="en-US" baseline="30000" dirty="0"/>
              <a:t>st</a:t>
            </a:r>
            <a:r>
              <a:rPr lang="en-US" dirty="0"/>
              <a:t> solution: Threaded Trees</a:t>
            </a:r>
          </a:p>
        </p:txBody>
      </p:sp>
      <p:sp>
        <p:nvSpPr>
          <p:cNvPr id="4" name="Oval 3"/>
          <p:cNvSpPr/>
          <p:nvPr/>
        </p:nvSpPr>
        <p:spPr>
          <a:xfrm>
            <a:off x="2304357" y="153038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594504" y="262523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88174" y="269009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6" idx="3"/>
            <a:endCxn id="7" idx="7"/>
          </p:cNvCxnSpPr>
          <p:nvPr/>
        </p:nvCxnSpPr>
        <p:spPr>
          <a:xfrm flipH="1">
            <a:off x="1028109" y="1908432"/>
            <a:ext cx="1350643" cy="78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5"/>
            <a:endCxn id="8" idx="0"/>
          </p:cNvCxnSpPr>
          <p:nvPr/>
        </p:nvCxnSpPr>
        <p:spPr>
          <a:xfrm>
            <a:off x="2737962" y="1908432"/>
            <a:ext cx="1204212" cy="78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3606159" y="3139990"/>
            <a:ext cx="199212" cy="546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stCxn id="8" idx="5"/>
          </p:cNvCxnSpPr>
          <p:nvPr/>
        </p:nvCxnSpPr>
        <p:spPr>
          <a:xfrm>
            <a:off x="4121779" y="3068147"/>
            <a:ext cx="494080" cy="54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stCxn id="7" idx="5"/>
            <a:endCxn id="15" idx="0"/>
          </p:cNvCxnSpPr>
          <p:nvPr/>
        </p:nvCxnSpPr>
        <p:spPr>
          <a:xfrm>
            <a:off x="1028109" y="3003284"/>
            <a:ext cx="421321" cy="54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195430" y="355106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3" name="Straight Arrow Connector 12"/>
          <p:cNvCxnSpPr>
            <a:cxnSpLocks/>
            <a:stCxn id="15" idx="5"/>
          </p:cNvCxnSpPr>
          <p:nvPr/>
        </p:nvCxnSpPr>
        <p:spPr>
          <a:xfrm>
            <a:off x="1629035" y="3929114"/>
            <a:ext cx="488756" cy="55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002082" y="4483050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5" name="Oval 14"/>
          <p:cNvSpPr/>
          <p:nvPr/>
        </p:nvSpPr>
        <p:spPr>
          <a:xfrm>
            <a:off x="2834652" y="5410569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6" name="Straight Arrow Connector 15"/>
          <p:cNvCxnSpPr>
            <a:cxnSpLocks/>
            <a:endCxn id="18" idx="1"/>
          </p:cNvCxnSpPr>
          <p:nvPr/>
        </p:nvCxnSpPr>
        <p:spPr>
          <a:xfrm>
            <a:off x="2389049" y="4870059"/>
            <a:ext cx="519998" cy="605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60338" y="3068147"/>
            <a:ext cx="346941" cy="48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 flipH="1">
            <a:off x="938299" y="3929923"/>
            <a:ext cx="346941" cy="48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17" idx="3"/>
          </p:cNvCxnSpPr>
          <p:nvPr/>
        </p:nvCxnSpPr>
        <p:spPr>
          <a:xfrm flipH="1">
            <a:off x="1873413" y="4861099"/>
            <a:ext cx="203064" cy="371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227604" y="5853481"/>
            <a:ext cx="230649" cy="232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18" idx="3"/>
          </p:cNvCxnSpPr>
          <p:nvPr/>
        </p:nvCxnSpPr>
        <p:spPr>
          <a:xfrm flipH="1">
            <a:off x="2726533" y="5788618"/>
            <a:ext cx="182514" cy="344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10373" y="3686962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56802" y="3624645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4552" y="3550256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20198" y="4378884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45407" y="5250343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58357" y="6085925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397662" y="6085925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86440" y="26900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56960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1</a:t>
            </a:r>
            <a:r>
              <a:rPr lang="en-US" baseline="30000" dirty="0"/>
              <a:t>st</a:t>
            </a:r>
            <a:r>
              <a:rPr lang="en-US" dirty="0"/>
              <a:t> solution: Threaded Trees</a:t>
            </a:r>
          </a:p>
        </p:txBody>
      </p:sp>
      <p:sp>
        <p:nvSpPr>
          <p:cNvPr id="4" name="Oval 3"/>
          <p:cNvSpPr/>
          <p:nvPr/>
        </p:nvSpPr>
        <p:spPr>
          <a:xfrm>
            <a:off x="2304357" y="153038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594504" y="262523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88174" y="269009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6" idx="3"/>
            <a:endCxn id="7" idx="7"/>
          </p:cNvCxnSpPr>
          <p:nvPr/>
        </p:nvCxnSpPr>
        <p:spPr>
          <a:xfrm flipH="1">
            <a:off x="1028109" y="1908432"/>
            <a:ext cx="1350643" cy="78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5"/>
            <a:endCxn id="8" idx="0"/>
          </p:cNvCxnSpPr>
          <p:nvPr/>
        </p:nvCxnSpPr>
        <p:spPr>
          <a:xfrm>
            <a:off x="2737962" y="1908432"/>
            <a:ext cx="1204212" cy="78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3606159" y="3139990"/>
            <a:ext cx="199212" cy="546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stCxn id="8" idx="5"/>
          </p:cNvCxnSpPr>
          <p:nvPr/>
        </p:nvCxnSpPr>
        <p:spPr>
          <a:xfrm>
            <a:off x="4121779" y="3068147"/>
            <a:ext cx="494080" cy="54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stCxn id="7" idx="5"/>
            <a:endCxn id="15" idx="0"/>
          </p:cNvCxnSpPr>
          <p:nvPr/>
        </p:nvCxnSpPr>
        <p:spPr>
          <a:xfrm>
            <a:off x="1028109" y="3003284"/>
            <a:ext cx="421321" cy="54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195430" y="355106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3" name="Straight Arrow Connector 12"/>
          <p:cNvCxnSpPr>
            <a:cxnSpLocks/>
            <a:stCxn id="15" idx="5"/>
          </p:cNvCxnSpPr>
          <p:nvPr/>
        </p:nvCxnSpPr>
        <p:spPr>
          <a:xfrm>
            <a:off x="1629035" y="3929114"/>
            <a:ext cx="488756" cy="55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002082" y="4483050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5" name="Oval 14"/>
          <p:cNvSpPr/>
          <p:nvPr/>
        </p:nvSpPr>
        <p:spPr>
          <a:xfrm>
            <a:off x="2834652" y="5410569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6" name="Straight Arrow Connector 15"/>
          <p:cNvCxnSpPr>
            <a:cxnSpLocks/>
            <a:endCxn id="18" idx="1"/>
          </p:cNvCxnSpPr>
          <p:nvPr/>
        </p:nvCxnSpPr>
        <p:spPr>
          <a:xfrm>
            <a:off x="2389049" y="4870059"/>
            <a:ext cx="519998" cy="605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60338" y="3068147"/>
            <a:ext cx="346941" cy="48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 flipH="1">
            <a:off x="938299" y="3929923"/>
            <a:ext cx="346941" cy="48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17" idx="3"/>
          </p:cNvCxnSpPr>
          <p:nvPr/>
        </p:nvCxnSpPr>
        <p:spPr>
          <a:xfrm flipH="1">
            <a:off x="1873413" y="4861099"/>
            <a:ext cx="203064" cy="371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227604" y="5853481"/>
            <a:ext cx="230649" cy="232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18" idx="3"/>
          </p:cNvCxnSpPr>
          <p:nvPr/>
        </p:nvCxnSpPr>
        <p:spPr>
          <a:xfrm flipH="1">
            <a:off x="2726533" y="5788618"/>
            <a:ext cx="182514" cy="344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10373" y="3686962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56802" y="3624645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4552" y="3550256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20198" y="4378884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45407" y="5250343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58357" y="6085925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397662" y="6085925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86440" y="26900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  <p:sp>
        <p:nvSpPr>
          <p:cNvPr id="3" name="Oval 2"/>
          <p:cNvSpPr/>
          <p:nvPr/>
        </p:nvSpPr>
        <p:spPr>
          <a:xfrm>
            <a:off x="6209607" y="540327"/>
            <a:ext cx="2186248" cy="8478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Curved 30"/>
          <p:cNvCxnSpPr>
            <a:stCxn id="3" idx="1"/>
          </p:cNvCxnSpPr>
          <p:nvPr/>
        </p:nvCxnSpPr>
        <p:spPr>
          <a:xfrm rot="5400000" flipH="1" flipV="1">
            <a:off x="7159343" y="-264442"/>
            <a:ext cx="299374" cy="1558508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121535" y="133004"/>
            <a:ext cx="3807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Exactly </a:t>
            </a:r>
            <a:r>
              <a:rPr lang="en-US" b="1" dirty="0">
                <a:solidFill>
                  <a:srgbClr val="FF0000"/>
                </a:solidFill>
              </a:rPr>
              <a:t>nothing</a:t>
            </a:r>
            <a:r>
              <a:rPr lang="en-US" dirty="0">
                <a:solidFill>
                  <a:srgbClr val="FF0000"/>
                </a:solidFill>
              </a:rPr>
              <a:t> to do with threads of an OS.</a:t>
            </a:r>
          </a:p>
        </p:txBody>
      </p:sp>
    </p:spTree>
    <p:extLst>
      <p:ext uri="{BB962C8B-B14F-4D97-AF65-F5344CB8AC3E}">
        <p14:creationId xmlns:p14="http://schemas.microsoft.com/office/powerpoint/2010/main" val="4220589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Threaded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8826" y="1825625"/>
            <a:ext cx="717309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Key: Replace </a:t>
            </a:r>
            <a:r>
              <a:rPr lang="en-US" b="1" dirty="0">
                <a:solidFill>
                  <a:schemeClr val="accent6"/>
                </a:solidFill>
              </a:rPr>
              <a:t>all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null pointers with </a:t>
            </a:r>
            <a:r>
              <a:rPr lang="en-US" b="1" dirty="0">
                <a:solidFill>
                  <a:srgbClr val="002060"/>
                </a:solidFill>
              </a:rPr>
              <a:t>special pointers</a:t>
            </a:r>
            <a:r>
              <a:rPr lang="en-US" dirty="0"/>
              <a:t>, called </a:t>
            </a:r>
            <a:r>
              <a:rPr lang="en-US" b="1" dirty="0">
                <a:solidFill>
                  <a:srgbClr val="FF0000"/>
                </a:solidFill>
              </a:rPr>
              <a:t>threads.</a:t>
            </a:r>
          </a:p>
          <a:p>
            <a:r>
              <a:rPr lang="en-US" dirty="0"/>
              <a:t>The right thread will point to the node’s </a:t>
            </a:r>
            <a:r>
              <a:rPr lang="en-US" b="1" dirty="0" err="1">
                <a:solidFill>
                  <a:srgbClr val="FF0000"/>
                </a:solidFill>
              </a:rPr>
              <a:t>inorder</a:t>
            </a:r>
            <a:r>
              <a:rPr lang="en-US" b="1" dirty="0">
                <a:solidFill>
                  <a:srgbClr val="FF0000"/>
                </a:solidFill>
              </a:rPr>
              <a:t> successor.</a:t>
            </a:r>
          </a:p>
          <a:p>
            <a:r>
              <a:rPr lang="en-US" dirty="0"/>
              <a:t>The left thread will point to the node’s </a:t>
            </a:r>
            <a:r>
              <a:rPr lang="en-US" b="1" dirty="0" err="1">
                <a:solidFill>
                  <a:srgbClr val="FF0000"/>
                </a:solidFill>
              </a:rPr>
              <a:t>inorder</a:t>
            </a:r>
            <a:r>
              <a:rPr lang="en-US" b="1" dirty="0">
                <a:solidFill>
                  <a:srgbClr val="FF0000"/>
                </a:solidFill>
              </a:rPr>
              <a:t> predecessor.</a:t>
            </a:r>
          </a:p>
          <a:p>
            <a:pPr lvl="1"/>
            <a:r>
              <a:rPr lang="en-US" dirty="0"/>
              <a:t>By convention, the </a:t>
            </a:r>
            <a:r>
              <a:rPr lang="en-US" b="1" dirty="0">
                <a:solidFill>
                  <a:srgbClr val="00B050"/>
                </a:solidFill>
              </a:rPr>
              <a:t>side pointers </a:t>
            </a:r>
            <a:r>
              <a:rPr lang="en-US" dirty="0"/>
              <a:t>that still point to </a:t>
            </a:r>
            <a:r>
              <a:rPr lang="en-US" dirty="0">
                <a:latin typeface="Consolas" panose="020B0609020204030204" pitchFamily="49" charset="0"/>
              </a:rPr>
              <a:t>NULL</a:t>
            </a:r>
            <a:r>
              <a:rPr lang="en-US" dirty="0"/>
              <a:t> are also threads.</a:t>
            </a:r>
          </a:p>
          <a:p>
            <a:pPr lvl="1"/>
            <a:r>
              <a:rPr lang="en-US" dirty="0"/>
              <a:t>A predecessor or successor being null means that we are at the beginning or end of the sequence respectively.</a:t>
            </a:r>
          </a:p>
        </p:txBody>
      </p:sp>
      <p:sp>
        <p:nvSpPr>
          <p:cNvPr id="4" name="Oval 3"/>
          <p:cNvSpPr/>
          <p:nvPr/>
        </p:nvSpPr>
        <p:spPr>
          <a:xfrm>
            <a:off x="2304357" y="153038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594504" y="262523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88174" y="269009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6" idx="3"/>
            <a:endCxn id="7" idx="7"/>
          </p:cNvCxnSpPr>
          <p:nvPr/>
        </p:nvCxnSpPr>
        <p:spPr>
          <a:xfrm flipH="1">
            <a:off x="1028109" y="1908432"/>
            <a:ext cx="1350643" cy="78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5"/>
            <a:endCxn id="8" idx="0"/>
          </p:cNvCxnSpPr>
          <p:nvPr/>
        </p:nvCxnSpPr>
        <p:spPr>
          <a:xfrm>
            <a:off x="2737962" y="1908432"/>
            <a:ext cx="1204212" cy="78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stCxn id="8" idx="5"/>
          </p:cNvCxnSpPr>
          <p:nvPr/>
        </p:nvCxnSpPr>
        <p:spPr>
          <a:xfrm>
            <a:off x="4121779" y="3068147"/>
            <a:ext cx="494080" cy="54778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stCxn id="7" idx="5"/>
            <a:endCxn id="15" idx="0"/>
          </p:cNvCxnSpPr>
          <p:nvPr/>
        </p:nvCxnSpPr>
        <p:spPr>
          <a:xfrm>
            <a:off x="1028109" y="3003284"/>
            <a:ext cx="421321" cy="54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195430" y="355106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3" name="Straight Arrow Connector 12"/>
          <p:cNvCxnSpPr>
            <a:cxnSpLocks/>
            <a:stCxn id="15" idx="5"/>
          </p:cNvCxnSpPr>
          <p:nvPr/>
        </p:nvCxnSpPr>
        <p:spPr>
          <a:xfrm>
            <a:off x="1629035" y="3929114"/>
            <a:ext cx="488756" cy="55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002082" y="4483050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5" name="Oval 14"/>
          <p:cNvSpPr/>
          <p:nvPr/>
        </p:nvSpPr>
        <p:spPr>
          <a:xfrm>
            <a:off x="2834652" y="5410569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2389049" y="4870059"/>
            <a:ext cx="519998" cy="605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60338" y="3068147"/>
            <a:ext cx="346941" cy="48210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4552" y="3550256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31" name="Curved Connector 30"/>
          <p:cNvCxnSpPr>
            <a:stCxn id="12" idx="3"/>
          </p:cNvCxnSpPr>
          <p:nvPr/>
        </p:nvCxnSpPr>
        <p:spPr>
          <a:xfrm rot="5400000" flipH="1">
            <a:off x="655961" y="3315250"/>
            <a:ext cx="796104" cy="431625"/>
          </a:xfrm>
          <a:prstGeom prst="curvedConnector3">
            <a:avLst>
              <a:gd name="adj1" fmla="val -368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rot="5400000" flipH="1">
            <a:off x="1417506" y="4312099"/>
            <a:ext cx="796104" cy="431625"/>
          </a:xfrm>
          <a:prstGeom prst="curvedConnector3">
            <a:avLst>
              <a:gd name="adj1" fmla="val -368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/>
        </p:nvCxnSpPr>
        <p:spPr>
          <a:xfrm rot="5400000" flipH="1">
            <a:off x="2160274" y="5308401"/>
            <a:ext cx="796104" cy="431625"/>
          </a:xfrm>
          <a:prstGeom prst="curvedConnector3">
            <a:avLst>
              <a:gd name="adj1" fmla="val -368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85531" y="3487503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42" name="Curved Connector 41"/>
          <p:cNvCxnSpPr>
            <a:stCxn id="6" idx="3"/>
            <a:endCxn id="4" idx="4"/>
          </p:cNvCxnSpPr>
          <p:nvPr/>
        </p:nvCxnSpPr>
        <p:spPr>
          <a:xfrm rot="5400000" flipH="1">
            <a:off x="2613037" y="1918615"/>
            <a:ext cx="1094852" cy="1204212"/>
          </a:xfrm>
          <a:prstGeom prst="curvedConnector3">
            <a:avLst>
              <a:gd name="adj1" fmla="val 24781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/>
          <p:cNvSpPr/>
          <p:nvPr/>
        </p:nvSpPr>
        <p:spPr>
          <a:xfrm>
            <a:off x="2274097" y="1990165"/>
            <a:ext cx="1343779" cy="4210968"/>
          </a:xfrm>
          <a:custGeom>
            <a:avLst/>
            <a:gdLst>
              <a:gd name="connsiteX0" fmla="*/ 939750 w 1343779"/>
              <a:gd name="connsiteY0" fmla="*/ 3845859 h 4210968"/>
              <a:gd name="connsiteX1" fmla="*/ 1343162 w 1343779"/>
              <a:gd name="connsiteY1" fmla="*/ 4087906 h 4210968"/>
              <a:gd name="connsiteX2" fmla="*/ 859068 w 1343779"/>
              <a:gd name="connsiteY2" fmla="*/ 2138082 h 4210968"/>
              <a:gd name="connsiteX3" fmla="*/ 52244 w 1343779"/>
              <a:gd name="connsiteY3" fmla="*/ 457200 h 4210968"/>
              <a:gd name="connsiteX4" fmla="*/ 146374 w 1343779"/>
              <a:gd name="connsiteY4" fmla="*/ 0 h 421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779" h="4210968">
                <a:moveTo>
                  <a:pt x="939750" y="3845859"/>
                </a:moveTo>
                <a:cubicBezTo>
                  <a:pt x="1148179" y="4109197"/>
                  <a:pt x="1356609" y="4372536"/>
                  <a:pt x="1343162" y="4087906"/>
                </a:cubicBezTo>
                <a:cubicBezTo>
                  <a:pt x="1329715" y="3803276"/>
                  <a:pt x="1074221" y="2743200"/>
                  <a:pt x="859068" y="2138082"/>
                </a:cubicBezTo>
                <a:cubicBezTo>
                  <a:pt x="643915" y="1532964"/>
                  <a:pt x="171026" y="813547"/>
                  <a:pt x="52244" y="457200"/>
                </a:cubicBezTo>
                <a:cubicBezTo>
                  <a:pt x="-66538" y="100853"/>
                  <a:pt x="39918" y="50426"/>
                  <a:pt x="146374" y="0"/>
                </a:cubicBezTo>
              </a:path>
            </a:pathLst>
          </a:custGeom>
          <a:noFill/>
          <a:ln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686440" y="26900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401575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Threaded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8826" y="1825625"/>
            <a:ext cx="7173098" cy="4351338"/>
          </a:xfrm>
        </p:spPr>
        <p:txBody>
          <a:bodyPr/>
          <a:lstStyle/>
          <a:p>
            <a:r>
              <a:rPr lang="en-US" dirty="0"/>
              <a:t>Key: Replace </a:t>
            </a:r>
            <a:r>
              <a:rPr lang="en-US" b="1" dirty="0">
                <a:solidFill>
                  <a:schemeClr val="accent6"/>
                </a:solidFill>
              </a:rPr>
              <a:t>most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null pointers with </a:t>
            </a:r>
            <a:r>
              <a:rPr lang="en-US" b="1" dirty="0">
                <a:solidFill>
                  <a:srgbClr val="002060"/>
                </a:solidFill>
              </a:rPr>
              <a:t>special pointers</a:t>
            </a:r>
            <a:r>
              <a:rPr lang="en-US" dirty="0"/>
              <a:t>, called </a:t>
            </a:r>
            <a:r>
              <a:rPr lang="en-US" b="1" dirty="0">
                <a:solidFill>
                  <a:srgbClr val="FF0000"/>
                </a:solidFill>
              </a:rPr>
              <a:t>threads.</a:t>
            </a:r>
          </a:p>
          <a:p>
            <a:pPr lvl="1"/>
            <a:r>
              <a:rPr lang="en-US" dirty="0"/>
              <a:t>Except for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“side” </a:t>
            </a:r>
            <a:r>
              <a:rPr lang="en-US" dirty="0"/>
              <a:t>ones</a:t>
            </a:r>
          </a:p>
          <a:p>
            <a:r>
              <a:rPr lang="en-US" dirty="0"/>
              <a:t>By traversing a </a:t>
            </a:r>
            <a:r>
              <a:rPr lang="en-US" dirty="0">
                <a:solidFill>
                  <a:srgbClr val="FF0000"/>
                </a:solidFill>
              </a:rPr>
              <a:t>thread</a:t>
            </a:r>
            <a:r>
              <a:rPr lang="en-US" dirty="0"/>
              <a:t>, you reach an </a:t>
            </a:r>
            <a:r>
              <a:rPr lang="en-US" dirty="0" err="1"/>
              <a:t>inorder</a:t>
            </a:r>
            <a:r>
              <a:rPr lang="en-US" dirty="0"/>
              <a:t> successor in </a:t>
            </a:r>
            <a:r>
              <a:rPr lang="en-US" b="1" dirty="0">
                <a:solidFill>
                  <a:schemeClr val="accent1"/>
                </a:solidFill>
              </a:rPr>
              <a:t>constant time</a:t>
            </a:r>
            <a:r>
              <a:rPr lang="en-US" dirty="0"/>
              <a:t>!</a:t>
            </a:r>
          </a:p>
        </p:txBody>
      </p:sp>
      <p:sp>
        <p:nvSpPr>
          <p:cNvPr id="4" name="Oval 3"/>
          <p:cNvSpPr/>
          <p:nvPr/>
        </p:nvSpPr>
        <p:spPr>
          <a:xfrm>
            <a:off x="2304357" y="153038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594504" y="262523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88174" y="269009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6" idx="3"/>
            <a:endCxn id="7" idx="7"/>
          </p:cNvCxnSpPr>
          <p:nvPr/>
        </p:nvCxnSpPr>
        <p:spPr>
          <a:xfrm flipH="1">
            <a:off x="1028109" y="1908432"/>
            <a:ext cx="1350643" cy="78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5"/>
            <a:endCxn id="8" idx="0"/>
          </p:cNvCxnSpPr>
          <p:nvPr/>
        </p:nvCxnSpPr>
        <p:spPr>
          <a:xfrm>
            <a:off x="2737962" y="1908432"/>
            <a:ext cx="1204212" cy="78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stCxn id="7" idx="5"/>
            <a:endCxn id="15" idx="0"/>
          </p:cNvCxnSpPr>
          <p:nvPr/>
        </p:nvCxnSpPr>
        <p:spPr>
          <a:xfrm>
            <a:off x="1028109" y="3003284"/>
            <a:ext cx="421321" cy="54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195430" y="355106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3" name="Straight Arrow Connector 12"/>
          <p:cNvCxnSpPr>
            <a:cxnSpLocks/>
            <a:stCxn id="15" idx="5"/>
          </p:cNvCxnSpPr>
          <p:nvPr/>
        </p:nvCxnSpPr>
        <p:spPr>
          <a:xfrm>
            <a:off x="1629035" y="3929114"/>
            <a:ext cx="488756" cy="55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002082" y="4483050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5" name="Oval 14"/>
          <p:cNvSpPr/>
          <p:nvPr/>
        </p:nvSpPr>
        <p:spPr>
          <a:xfrm>
            <a:off x="2834652" y="5410569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2389049" y="4870059"/>
            <a:ext cx="519998" cy="605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4552" y="3550256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31" name="Curved Connector 30"/>
          <p:cNvCxnSpPr>
            <a:stCxn id="12" idx="3"/>
          </p:cNvCxnSpPr>
          <p:nvPr/>
        </p:nvCxnSpPr>
        <p:spPr>
          <a:xfrm rot="5400000" flipH="1">
            <a:off x="655961" y="3315250"/>
            <a:ext cx="796104" cy="431625"/>
          </a:xfrm>
          <a:prstGeom prst="curvedConnector3">
            <a:avLst>
              <a:gd name="adj1" fmla="val -368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rot="5400000" flipH="1">
            <a:off x="1417506" y="4312099"/>
            <a:ext cx="796104" cy="431625"/>
          </a:xfrm>
          <a:prstGeom prst="curvedConnector3">
            <a:avLst>
              <a:gd name="adj1" fmla="val -368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/>
        </p:nvCxnSpPr>
        <p:spPr>
          <a:xfrm rot="5400000" flipH="1">
            <a:off x="2160274" y="5308401"/>
            <a:ext cx="796104" cy="431625"/>
          </a:xfrm>
          <a:prstGeom prst="curvedConnector3">
            <a:avLst>
              <a:gd name="adj1" fmla="val -368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85531" y="3487503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42" name="Curved Connector 41"/>
          <p:cNvCxnSpPr>
            <a:stCxn id="6" idx="3"/>
            <a:endCxn id="4" idx="4"/>
          </p:cNvCxnSpPr>
          <p:nvPr/>
        </p:nvCxnSpPr>
        <p:spPr>
          <a:xfrm rot="5400000" flipH="1">
            <a:off x="2613037" y="1918615"/>
            <a:ext cx="1094852" cy="1204212"/>
          </a:xfrm>
          <a:prstGeom prst="curvedConnector3">
            <a:avLst>
              <a:gd name="adj1" fmla="val 24781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/>
          <p:cNvSpPr/>
          <p:nvPr/>
        </p:nvSpPr>
        <p:spPr>
          <a:xfrm>
            <a:off x="2274097" y="1990165"/>
            <a:ext cx="1343779" cy="4210968"/>
          </a:xfrm>
          <a:custGeom>
            <a:avLst/>
            <a:gdLst>
              <a:gd name="connsiteX0" fmla="*/ 939750 w 1343779"/>
              <a:gd name="connsiteY0" fmla="*/ 3845859 h 4210968"/>
              <a:gd name="connsiteX1" fmla="*/ 1343162 w 1343779"/>
              <a:gd name="connsiteY1" fmla="*/ 4087906 h 4210968"/>
              <a:gd name="connsiteX2" fmla="*/ 859068 w 1343779"/>
              <a:gd name="connsiteY2" fmla="*/ 2138082 h 4210968"/>
              <a:gd name="connsiteX3" fmla="*/ 52244 w 1343779"/>
              <a:gd name="connsiteY3" fmla="*/ 457200 h 4210968"/>
              <a:gd name="connsiteX4" fmla="*/ 146374 w 1343779"/>
              <a:gd name="connsiteY4" fmla="*/ 0 h 421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779" h="4210968">
                <a:moveTo>
                  <a:pt x="939750" y="3845859"/>
                </a:moveTo>
                <a:cubicBezTo>
                  <a:pt x="1148179" y="4109197"/>
                  <a:pt x="1356609" y="4372536"/>
                  <a:pt x="1343162" y="4087906"/>
                </a:cubicBezTo>
                <a:cubicBezTo>
                  <a:pt x="1329715" y="3803276"/>
                  <a:pt x="1074221" y="2743200"/>
                  <a:pt x="859068" y="2138082"/>
                </a:cubicBezTo>
                <a:cubicBezTo>
                  <a:pt x="643915" y="1532964"/>
                  <a:pt x="171026" y="813547"/>
                  <a:pt x="52244" y="457200"/>
                </a:cubicBezTo>
                <a:cubicBezTo>
                  <a:pt x="-66538" y="100853"/>
                  <a:pt x="39918" y="50426"/>
                  <a:pt x="146374" y="0"/>
                </a:cubicBezTo>
              </a:path>
            </a:pathLst>
          </a:custGeom>
          <a:noFill/>
          <a:ln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86440" y="26900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4121779" y="3068147"/>
            <a:ext cx="494080" cy="54778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 flipH="1">
            <a:off x="360338" y="3068147"/>
            <a:ext cx="346941" cy="48210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31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Threaded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8826" y="1825625"/>
            <a:ext cx="7173098" cy="4351338"/>
          </a:xfrm>
        </p:spPr>
        <p:txBody>
          <a:bodyPr/>
          <a:lstStyle/>
          <a:p>
            <a:r>
              <a:rPr lang="en-US" dirty="0"/>
              <a:t>Key: Replace </a:t>
            </a:r>
            <a:r>
              <a:rPr lang="en-US" b="1" dirty="0">
                <a:solidFill>
                  <a:schemeClr val="accent6"/>
                </a:solidFill>
              </a:rPr>
              <a:t>most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null pointers with </a:t>
            </a:r>
            <a:r>
              <a:rPr lang="en-US" b="1" dirty="0">
                <a:solidFill>
                  <a:srgbClr val="002060"/>
                </a:solidFill>
              </a:rPr>
              <a:t>special pointers</a:t>
            </a:r>
            <a:r>
              <a:rPr lang="en-US" dirty="0"/>
              <a:t>, called </a:t>
            </a:r>
            <a:r>
              <a:rPr lang="en-US" b="1" dirty="0">
                <a:solidFill>
                  <a:srgbClr val="FF0000"/>
                </a:solidFill>
              </a:rPr>
              <a:t>threads.</a:t>
            </a:r>
          </a:p>
          <a:p>
            <a:pPr lvl="1"/>
            <a:r>
              <a:rPr lang="en-US" dirty="0"/>
              <a:t>Except for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“side” </a:t>
            </a:r>
            <a:r>
              <a:rPr lang="en-US" dirty="0"/>
              <a:t>ones</a:t>
            </a:r>
          </a:p>
          <a:p>
            <a:r>
              <a:rPr lang="en-US" dirty="0"/>
              <a:t>By traversing a </a:t>
            </a:r>
            <a:r>
              <a:rPr lang="en-US" dirty="0">
                <a:solidFill>
                  <a:srgbClr val="FF0000"/>
                </a:solidFill>
              </a:rPr>
              <a:t>thread</a:t>
            </a:r>
            <a:r>
              <a:rPr lang="en-US" dirty="0"/>
              <a:t>, you reach an </a:t>
            </a:r>
            <a:r>
              <a:rPr lang="en-US" dirty="0" err="1"/>
              <a:t>inorder</a:t>
            </a:r>
            <a:r>
              <a:rPr lang="en-US" dirty="0"/>
              <a:t> successor in </a:t>
            </a:r>
            <a:r>
              <a:rPr lang="en-US" b="1" dirty="0">
                <a:solidFill>
                  <a:schemeClr val="accent1"/>
                </a:solidFill>
              </a:rPr>
              <a:t>constant time</a:t>
            </a:r>
            <a:r>
              <a:rPr lang="en-US" dirty="0"/>
              <a:t>!</a:t>
            </a:r>
          </a:p>
          <a:p>
            <a:r>
              <a:rPr lang="en-US" dirty="0"/>
              <a:t>But if you are </a:t>
            </a:r>
            <a:r>
              <a:rPr lang="en-US" b="1" i="1" dirty="0"/>
              <a:t>not </a:t>
            </a:r>
            <a:r>
              <a:rPr lang="en-US" dirty="0"/>
              <a:t>traversing a thread, but a classic pointer, you pay </a:t>
            </a:r>
            <a:r>
              <a:rPr lang="en-US" dirty="0">
                <a:solidFill>
                  <a:schemeClr val="accent2"/>
                </a:solidFill>
              </a:rPr>
              <a:t>linear cost</a:t>
            </a:r>
            <a:r>
              <a:rPr lang="en-US" dirty="0"/>
              <a:t>.</a:t>
            </a:r>
          </a:p>
        </p:txBody>
      </p:sp>
      <p:sp>
        <p:nvSpPr>
          <p:cNvPr id="4" name="Oval 3"/>
          <p:cNvSpPr/>
          <p:nvPr/>
        </p:nvSpPr>
        <p:spPr>
          <a:xfrm>
            <a:off x="2304357" y="153038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594504" y="262523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88174" y="269009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6" idx="3"/>
            <a:endCxn id="7" idx="7"/>
          </p:cNvCxnSpPr>
          <p:nvPr/>
        </p:nvCxnSpPr>
        <p:spPr>
          <a:xfrm flipH="1">
            <a:off x="1028109" y="1908432"/>
            <a:ext cx="1350643" cy="78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5"/>
            <a:endCxn id="8" idx="0"/>
          </p:cNvCxnSpPr>
          <p:nvPr/>
        </p:nvCxnSpPr>
        <p:spPr>
          <a:xfrm>
            <a:off x="2737962" y="1908432"/>
            <a:ext cx="1204212" cy="78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stCxn id="7" idx="5"/>
            <a:endCxn id="15" idx="0"/>
          </p:cNvCxnSpPr>
          <p:nvPr/>
        </p:nvCxnSpPr>
        <p:spPr>
          <a:xfrm>
            <a:off x="1028109" y="3003284"/>
            <a:ext cx="421321" cy="54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195430" y="355106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3" name="Straight Arrow Connector 12"/>
          <p:cNvCxnSpPr>
            <a:cxnSpLocks/>
            <a:stCxn id="15" idx="5"/>
          </p:cNvCxnSpPr>
          <p:nvPr/>
        </p:nvCxnSpPr>
        <p:spPr>
          <a:xfrm>
            <a:off x="1629035" y="3929114"/>
            <a:ext cx="488756" cy="55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002082" y="4483050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5" name="Oval 14"/>
          <p:cNvSpPr/>
          <p:nvPr/>
        </p:nvSpPr>
        <p:spPr>
          <a:xfrm>
            <a:off x="2834652" y="5410569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2389049" y="4870059"/>
            <a:ext cx="519998" cy="605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4552" y="3550256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31" name="Curved Connector 30"/>
          <p:cNvCxnSpPr>
            <a:stCxn id="12" idx="3"/>
          </p:cNvCxnSpPr>
          <p:nvPr/>
        </p:nvCxnSpPr>
        <p:spPr>
          <a:xfrm rot="5400000" flipH="1">
            <a:off x="655961" y="3315250"/>
            <a:ext cx="796104" cy="431625"/>
          </a:xfrm>
          <a:prstGeom prst="curvedConnector3">
            <a:avLst>
              <a:gd name="adj1" fmla="val -368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rot="5400000" flipH="1">
            <a:off x="1417506" y="4312099"/>
            <a:ext cx="796104" cy="431625"/>
          </a:xfrm>
          <a:prstGeom prst="curvedConnector3">
            <a:avLst>
              <a:gd name="adj1" fmla="val -368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/>
        </p:nvCxnSpPr>
        <p:spPr>
          <a:xfrm rot="5400000" flipH="1">
            <a:off x="2160274" y="5308401"/>
            <a:ext cx="796104" cy="431625"/>
          </a:xfrm>
          <a:prstGeom prst="curvedConnector3">
            <a:avLst>
              <a:gd name="adj1" fmla="val -368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85531" y="3487503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42" name="Curved Connector 41"/>
          <p:cNvCxnSpPr>
            <a:stCxn id="6" idx="3"/>
            <a:endCxn id="4" idx="4"/>
          </p:cNvCxnSpPr>
          <p:nvPr/>
        </p:nvCxnSpPr>
        <p:spPr>
          <a:xfrm rot="5400000" flipH="1">
            <a:off x="2613037" y="1918615"/>
            <a:ext cx="1094852" cy="1204212"/>
          </a:xfrm>
          <a:prstGeom prst="curvedConnector3">
            <a:avLst>
              <a:gd name="adj1" fmla="val 24781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/>
          <p:cNvSpPr/>
          <p:nvPr/>
        </p:nvSpPr>
        <p:spPr>
          <a:xfrm>
            <a:off x="2274097" y="1990165"/>
            <a:ext cx="1343779" cy="4210968"/>
          </a:xfrm>
          <a:custGeom>
            <a:avLst/>
            <a:gdLst>
              <a:gd name="connsiteX0" fmla="*/ 939750 w 1343779"/>
              <a:gd name="connsiteY0" fmla="*/ 3845859 h 4210968"/>
              <a:gd name="connsiteX1" fmla="*/ 1343162 w 1343779"/>
              <a:gd name="connsiteY1" fmla="*/ 4087906 h 4210968"/>
              <a:gd name="connsiteX2" fmla="*/ 859068 w 1343779"/>
              <a:gd name="connsiteY2" fmla="*/ 2138082 h 4210968"/>
              <a:gd name="connsiteX3" fmla="*/ 52244 w 1343779"/>
              <a:gd name="connsiteY3" fmla="*/ 457200 h 4210968"/>
              <a:gd name="connsiteX4" fmla="*/ 146374 w 1343779"/>
              <a:gd name="connsiteY4" fmla="*/ 0 h 421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779" h="4210968">
                <a:moveTo>
                  <a:pt x="939750" y="3845859"/>
                </a:moveTo>
                <a:cubicBezTo>
                  <a:pt x="1148179" y="4109197"/>
                  <a:pt x="1356609" y="4372536"/>
                  <a:pt x="1343162" y="4087906"/>
                </a:cubicBezTo>
                <a:cubicBezTo>
                  <a:pt x="1329715" y="3803276"/>
                  <a:pt x="1074221" y="2743200"/>
                  <a:pt x="859068" y="2138082"/>
                </a:cubicBezTo>
                <a:cubicBezTo>
                  <a:pt x="643915" y="1532964"/>
                  <a:pt x="171026" y="813547"/>
                  <a:pt x="52244" y="457200"/>
                </a:cubicBezTo>
                <a:cubicBezTo>
                  <a:pt x="-66538" y="100853"/>
                  <a:pt x="39918" y="50426"/>
                  <a:pt x="146374" y="0"/>
                </a:cubicBezTo>
              </a:path>
            </a:pathLst>
          </a:custGeom>
          <a:noFill/>
          <a:ln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86440" y="26900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4121779" y="3068147"/>
            <a:ext cx="494080" cy="54778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 flipH="1">
            <a:off x="360338" y="3068147"/>
            <a:ext cx="346941" cy="48210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40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11C48-510A-B545-8DE7-14FCCE557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Binary trees as dictionaries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C9CCB0-F899-B942-872E-916834442C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Binary Trees are also not good enough </a:t>
                </a:r>
                <a:r>
                  <a:rPr lang="en-US" dirty="0">
                    <a:sym typeface="Wingdings" panose="05000000000000000000" pitchFamily="2" charset="2"/>
                  </a:rPr>
                  <a:t>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 smtClean="0">
                        <a:solidFill>
                          <a:srgbClr val="FF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(ℓ</m:t>
                    </m:r>
                    <m:r>
                      <a:rPr lang="en-US" i="1">
                        <a:solidFill>
                          <a:srgbClr val="FF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sSub>
                      <m:sSubPr>
                        <m:ctrlPr>
                          <a:rPr lang="en-US" i="1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FF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FF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66FF"/>
                    </a:solidFill>
                  </a:rPr>
                  <a:t> </a:t>
                </a:r>
                <a:r>
                  <a:rPr lang="en-US" dirty="0"/>
                  <a:t>search / insert on average, but </a:t>
                </a:r>
                <a:r>
                  <a:rPr lang="en-US" b="1" dirty="0"/>
                  <a:t>worst-cases are bad.</a:t>
                </a:r>
              </a:p>
              <a:p>
                <a:pPr lvl="2"/>
                <a:r>
                  <a:rPr lang="en-US" dirty="0"/>
                  <a:t>Linked representation </a:t>
                </a:r>
                <a:r>
                  <a:rPr lang="en-US" b="1" dirty="0">
                    <a:solidFill>
                      <a:schemeClr val="accent1"/>
                    </a:solidFill>
                  </a:rPr>
                  <a:t>wastes space </a:t>
                </a:r>
                <a:r>
                  <a:rPr lang="en-US" dirty="0"/>
                  <a:t>in the form of null pointers.</a:t>
                </a:r>
              </a:p>
              <a:p>
                <a:pPr lvl="2"/>
                <a:r>
                  <a:rPr lang="en-US" dirty="0"/>
                  <a:t>Recursion revisits many nodes and the system stack blows up easily.</a:t>
                </a:r>
              </a:p>
              <a:p>
                <a:pPr lvl="1"/>
                <a:r>
                  <a:rPr lang="en-US" b="1" dirty="0">
                    <a:solidFill>
                      <a:srgbClr val="C00000"/>
                    </a:solidFill>
                  </a:rPr>
                  <a:t>Balanced binary trees</a:t>
                </a:r>
                <a:r>
                  <a:rPr lang="en-US" dirty="0">
                    <a:solidFill>
                      <a:srgbClr val="FFC000"/>
                    </a:solidFill>
                  </a:rPr>
                  <a:t> </a:t>
                </a:r>
                <a:r>
                  <a:rPr lang="en-US" dirty="0"/>
                  <a:t>will be the first kinds of dictionaries we talk about, since they’re actually used somewhere.</a:t>
                </a:r>
              </a:p>
              <a:p>
                <a:r>
                  <a:rPr lang="en-US" dirty="0"/>
                  <a:t>But before we balance them, let’s push binary trees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to their limits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C9CCB0-F899-B942-872E-916834442C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915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So, how do we do </a:t>
            </a:r>
            <a:r>
              <a:rPr lang="en-US" dirty="0" err="1"/>
              <a:t>inorder</a:t>
            </a:r>
            <a:r>
              <a:rPr lang="en-US" dirty="0"/>
              <a:t> traversal?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032" y="1825625"/>
            <a:ext cx="6269767" cy="4351338"/>
          </a:xfrm>
        </p:spPr>
        <p:txBody>
          <a:bodyPr/>
          <a:lstStyle/>
          <a:p>
            <a:r>
              <a:rPr lang="en-US" dirty="0"/>
              <a:t>To do </a:t>
            </a:r>
            <a:r>
              <a:rPr lang="en-US" b="1" dirty="0" err="1">
                <a:solidFill>
                  <a:srgbClr val="7030A0"/>
                </a:solidFill>
              </a:rPr>
              <a:t>inorder</a:t>
            </a:r>
            <a:r>
              <a:rPr lang="en-US" b="1" dirty="0">
                <a:solidFill>
                  <a:srgbClr val="7030A0"/>
                </a:solidFill>
              </a:rPr>
              <a:t> traversal</a:t>
            </a:r>
            <a:r>
              <a:rPr lang="en-US" dirty="0"/>
              <a:t>, I need to </a:t>
            </a:r>
            <a:r>
              <a:rPr lang="en-US" b="1" dirty="0">
                <a:solidFill>
                  <a:srgbClr val="FF0000"/>
                </a:solidFill>
              </a:rPr>
              <a:t>first</a:t>
            </a:r>
            <a:r>
              <a:rPr lang="en-US" dirty="0">
                <a:solidFill>
                  <a:schemeClr val="accent4"/>
                </a:solidFill>
              </a:rPr>
              <a:t> be able to find the </a:t>
            </a:r>
            <a:r>
              <a:rPr lang="en-US" dirty="0" err="1">
                <a:solidFill>
                  <a:schemeClr val="accent4"/>
                </a:solidFill>
              </a:rPr>
              <a:t>inorder</a:t>
            </a:r>
            <a:r>
              <a:rPr lang="en-US" dirty="0">
                <a:solidFill>
                  <a:schemeClr val="accent4"/>
                </a:solidFill>
              </a:rPr>
              <a:t> successor</a:t>
            </a:r>
            <a:r>
              <a:rPr lang="en-US" dirty="0"/>
              <a:t> of any given node!</a:t>
            </a:r>
          </a:p>
        </p:txBody>
      </p:sp>
      <p:sp>
        <p:nvSpPr>
          <p:cNvPr id="4" name="Oval 3"/>
          <p:cNvSpPr/>
          <p:nvPr/>
        </p:nvSpPr>
        <p:spPr>
          <a:xfrm>
            <a:off x="2304357" y="153038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594504" y="262523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88174" y="269009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8" idx="3"/>
          </p:cNvCxnSpPr>
          <p:nvPr/>
        </p:nvCxnSpPr>
        <p:spPr>
          <a:xfrm flipH="1">
            <a:off x="1028109" y="1908432"/>
            <a:ext cx="1350643" cy="78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8" idx="5"/>
            <a:endCxn id="10" idx="0"/>
          </p:cNvCxnSpPr>
          <p:nvPr/>
        </p:nvCxnSpPr>
        <p:spPr>
          <a:xfrm>
            <a:off x="2737962" y="1908432"/>
            <a:ext cx="1204212" cy="78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17" idx="0"/>
          </p:cNvCxnSpPr>
          <p:nvPr/>
        </p:nvCxnSpPr>
        <p:spPr>
          <a:xfrm>
            <a:off x="1028109" y="3003284"/>
            <a:ext cx="421321" cy="54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195430" y="355106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cxnSpLocks/>
            <a:stCxn id="17" idx="5"/>
          </p:cNvCxnSpPr>
          <p:nvPr/>
        </p:nvCxnSpPr>
        <p:spPr>
          <a:xfrm>
            <a:off x="1629035" y="3929114"/>
            <a:ext cx="488756" cy="55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002082" y="4483050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4" name="Oval 13"/>
          <p:cNvSpPr/>
          <p:nvPr/>
        </p:nvSpPr>
        <p:spPr>
          <a:xfrm>
            <a:off x="2834652" y="5410569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2389049" y="4870059"/>
            <a:ext cx="519998" cy="605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4552" y="3550256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18" name="Curved Connector 17"/>
          <p:cNvCxnSpPr>
            <a:stCxn id="14" idx="3"/>
          </p:cNvCxnSpPr>
          <p:nvPr/>
        </p:nvCxnSpPr>
        <p:spPr>
          <a:xfrm rot="5400000" flipH="1">
            <a:off x="655961" y="3315250"/>
            <a:ext cx="796104" cy="431625"/>
          </a:xfrm>
          <a:prstGeom prst="curvedConnector3">
            <a:avLst>
              <a:gd name="adj1" fmla="val -368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>
            <a:off x="1417506" y="4312099"/>
            <a:ext cx="796104" cy="431625"/>
          </a:xfrm>
          <a:prstGeom prst="curvedConnector3">
            <a:avLst>
              <a:gd name="adj1" fmla="val -368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>
            <a:off x="2160274" y="5308401"/>
            <a:ext cx="796104" cy="431625"/>
          </a:xfrm>
          <a:prstGeom prst="curvedConnector3">
            <a:avLst>
              <a:gd name="adj1" fmla="val -368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85531" y="3487503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22" name="Curved Connector 21"/>
          <p:cNvCxnSpPr>
            <a:stCxn id="8" idx="3"/>
            <a:endCxn id="6" idx="4"/>
          </p:cNvCxnSpPr>
          <p:nvPr/>
        </p:nvCxnSpPr>
        <p:spPr>
          <a:xfrm rot="5400000" flipH="1">
            <a:off x="2613037" y="1918615"/>
            <a:ext cx="1094852" cy="1204212"/>
          </a:xfrm>
          <a:prstGeom prst="curvedConnector3">
            <a:avLst>
              <a:gd name="adj1" fmla="val 24781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274097" y="1990165"/>
            <a:ext cx="1343779" cy="4210968"/>
          </a:xfrm>
          <a:custGeom>
            <a:avLst/>
            <a:gdLst>
              <a:gd name="connsiteX0" fmla="*/ 939750 w 1343779"/>
              <a:gd name="connsiteY0" fmla="*/ 3845859 h 4210968"/>
              <a:gd name="connsiteX1" fmla="*/ 1343162 w 1343779"/>
              <a:gd name="connsiteY1" fmla="*/ 4087906 h 4210968"/>
              <a:gd name="connsiteX2" fmla="*/ 859068 w 1343779"/>
              <a:gd name="connsiteY2" fmla="*/ 2138082 h 4210968"/>
              <a:gd name="connsiteX3" fmla="*/ 52244 w 1343779"/>
              <a:gd name="connsiteY3" fmla="*/ 457200 h 4210968"/>
              <a:gd name="connsiteX4" fmla="*/ 146374 w 1343779"/>
              <a:gd name="connsiteY4" fmla="*/ 0 h 421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779" h="4210968">
                <a:moveTo>
                  <a:pt x="939750" y="3845859"/>
                </a:moveTo>
                <a:cubicBezTo>
                  <a:pt x="1148179" y="4109197"/>
                  <a:pt x="1356609" y="4372536"/>
                  <a:pt x="1343162" y="4087906"/>
                </a:cubicBezTo>
                <a:cubicBezTo>
                  <a:pt x="1329715" y="3803276"/>
                  <a:pt x="1074221" y="2743200"/>
                  <a:pt x="859068" y="2138082"/>
                </a:cubicBezTo>
                <a:cubicBezTo>
                  <a:pt x="643915" y="1532964"/>
                  <a:pt x="171026" y="813547"/>
                  <a:pt x="52244" y="457200"/>
                </a:cubicBezTo>
                <a:cubicBezTo>
                  <a:pt x="-66538" y="100853"/>
                  <a:pt x="39918" y="50426"/>
                  <a:pt x="146374" y="0"/>
                </a:cubicBezTo>
              </a:path>
            </a:pathLst>
          </a:custGeom>
          <a:noFill/>
          <a:ln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6440" y="26900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4121779" y="3068147"/>
            <a:ext cx="494080" cy="54778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</p:cNvCxnSpPr>
          <p:nvPr/>
        </p:nvCxnSpPr>
        <p:spPr>
          <a:xfrm flipH="1">
            <a:off x="360338" y="3068147"/>
            <a:ext cx="346941" cy="48210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299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So, how do we do </a:t>
            </a:r>
            <a:r>
              <a:rPr lang="en-US" dirty="0" err="1"/>
              <a:t>inorder</a:t>
            </a:r>
            <a:r>
              <a:rPr lang="en-US" dirty="0"/>
              <a:t> traversal?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84032" y="1825625"/>
                <a:ext cx="6269767" cy="4351338"/>
              </a:xfrm>
            </p:spPr>
            <p:txBody>
              <a:bodyPr/>
              <a:lstStyle/>
              <a:p>
                <a:r>
                  <a:rPr lang="en-US" dirty="0"/>
                  <a:t>To </a:t>
                </a:r>
                <a:r>
                  <a:rPr lang="en-US" b="1" dirty="0">
                    <a:solidFill>
                      <a:srgbClr val="7030A0"/>
                    </a:solidFill>
                  </a:rPr>
                  <a:t>do 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inorder</a:t>
                </a:r>
                <a:r>
                  <a:rPr lang="en-US" b="1" dirty="0">
                    <a:solidFill>
                      <a:srgbClr val="7030A0"/>
                    </a:solidFill>
                  </a:rPr>
                  <a:t> traversal</a:t>
                </a:r>
                <a:r>
                  <a:rPr lang="en-US" dirty="0"/>
                  <a:t>, I need to </a:t>
                </a:r>
                <a:r>
                  <a:rPr lang="en-US" b="1" dirty="0">
                    <a:solidFill>
                      <a:srgbClr val="FF0000"/>
                    </a:solidFill>
                  </a:rPr>
                  <a:t>first</a:t>
                </a:r>
                <a:r>
                  <a:rPr lang="en-US" dirty="0">
                    <a:solidFill>
                      <a:schemeClr val="accent4"/>
                    </a:solidFill>
                  </a:rPr>
                  <a:t> be able to find the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inorder</a:t>
                </a:r>
                <a:r>
                  <a:rPr lang="en-US" dirty="0">
                    <a:solidFill>
                      <a:schemeClr val="accent4"/>
                    </a:solidFill>
                  </a:rPr>
                  <a:t> successor</a:t>
                </a:r>
                <a:r>
                  <a:rPr lang="en-US" dirty="0"/>
                  <a:t> of any given node!</a:t>
                </a:r>
              </a:p>
              <a:p>
                <a:r>
                  <a:rPr lang="en-US" dirty="0"/>
                  <a:t>Exercise: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In no more than 5 minutes, </a:t>
                </a:r>
                <a:r>
                  <a:rPr lang="en-US" dirty="0">
                    <a:solidFill>
                      <a:srgbClr val="FF66FF"/>
                    </a:solidFill>
                  </a:rPr>
                  <a:t>write Java code that, given a </a:t>
                </a:r>
                <a:r>
                  <a:rPr lang="en-US" dirty="0">
                    <a:solidFill>
                      <a:srgbClr val="FF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Node</a:t>
                </a:r>
                <a:r>
                  <a:rPr lang="en-US" dirty="0">
                    <a:solidFill>
                      <a:srgbClr val="FF66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66FF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66FF"/>
                    </a:solidFill>
                  </a:rPr>
                  <a:t>, finds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66FF"/>
                        </a:solidFill>
                        <a:latin typeface="Cambria Math" charset="0"/>
                      </a:rPr>
                      <m:t>𝑖𝑛𝑆𝑢𝑐𝑐</m:t>
                    </m:r>
                    <m:r>
                      <a:rPr lang="en-US" b="0" i="1" smtClean="0">
                        <a:solidFill>
                          <a:srgbClr val="FF66FF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66FF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66FF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66FF"/>
                    </a:solidFill>
                  </a:rPr>
                  <a:t>.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4032" y="1825625"/>
                <a:ext cx="6269767" cy="4351338"/>
              </a:xfrm>
              <a:blipFill>
                <a:blip r:embed="rId3"/>
                <a:stretch>
                  <a:fillRect l="-161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2304357" y="153038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594504" y="262523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88174" y="269009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8" idx="3"/>
          </p:cNvCxnSpPr>
          <p:nvPr/>
        </p:nvCxnSpPr>
        <p:spPr>
          <a:xfrm flipH="1">
            <a:off x="1028109" y="1908432"/>
            <a:ext cx="1350643" cy="78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8" idx="5"/>
            <a:endCxn id="10" idx="0"/>
          </p:cNvCxnSpPr>
          <p:nvPr/>
        </p:nvCxnSpPr>
        <p:spPr>
          <a:xfrm>
            <a:off x="2737962" y="1908432"/>
            <a:ext cx="1204212" cy="78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17" idx="0"/>
          </p:cNvCxnSpPr>
          <p:nvPr/>
        </p:nvCxnSpPr>
        <p:spPr>
          <a:xfrm>
            <a:off x="1028109" y="3003284"/>
            <a:ext cx="421321" cy="54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195430" y="355106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cxnSpLocks/>
            <a:stCxn id="17" idx="5"/>
          </p:cNvCxnSpPr>
          <p:nvPr/>
        </p:nvCxnSpPr>
        <p:spPr>
          <a:xfrm>
            <a:off x="1629035" y="3929114"/>
            <a:ext cx="488756" cy="55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002082" y="4483050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4" name="Oval 13"/>
          <p:cNvSpPr/>
          <p:nvPr/>
        </p:nvSpPr>
        <p:spPr>
          <a:xfrm>
            <a:off x="2834652" y="5410569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2389049" y="4870059"/>
            <a:ext cx="519998" cy="605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4552" y="3550256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18" name="Curved Connector 17"/>
          <p:cNvCxnSpPr>
            <a:stCxn id="14" idx="3"/>
          </p:cNvCxnSpPr>
          <p:nvPr/>
        </p:nvCxnSpPr>
        <p:spPr>
          <a:xfrm rot="5400000" flipH="1">
            <a:off x="655961" y="3315250"/>
            <a:ext cx="796104" cy="431625"/>
          </a:xfrm>
          <a:prstGeom prst="curvedConnector3">
            <a:avLst>
              <a:gd name="adj1" fmla="val -368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>
            <a:off x="1417506" y="4312099"/>
            <a:ext cx="796104" cy="431625"/>
          </a:xfrm>
          <a:prstGeom prst="curvedConnector3">
            <a:avLst>
              <a:gd name="adj1" fmla="val -368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>
            <a:off x="2160274" y="5308401"/>
            <a:ext cx="796104" cy="431625"/>
          </a:xfrm>
          <a:prstGeom prst="curvedConnector3">
            <a:avLst>
              <a:gd name="adj1" fmla="val -368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85531" y="3487503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22" name="Curved Connector 21"/>
          <p:cNvCxnSpPr>
            <a:stCxn id="8" idx="3"/>
            <a:endCxn id="6" idx="4"/>
          </p:cNvCxnSpPr>
          <p:nvPr/>
        </p:nvCxnSpPr>
        <p:spPr>
          <a:xfrm rot="5400000" flipH="1">
            <a:off x="2613037" y="1918615"/>
            <a:ext cx="1094852" cy="1204212"/>
          </a:xfrm>
          <a:prstGeom prst="curvedConnector3">
            <a:avLst>
              <a:gd name="adj1" fmla="val 24781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274097" y="1990165"/>
            <a:ext cx="1343779" cy="4210968"/>
          </a:xfrm>
          <a:custGeom>
            <a:avLst/>
            <a:gdLst>
              <a:gd name="connsiteX0" fmla="*/ 939750 w 1343779"/>
              <a:gd name="connsiteY0" fmla="*/ 3845859 h 4210968"/>
              <a:gd name="connsiteX1" fmla="*/ 1343162 w 1343779"/>
              <a:gd name="connsiteY1" fmla="*/ 4087906 h 4210968"/>
              <a:gd name="connsiteX2" fmla="*/ 859068 w 1343779"/>
              <a:gd name="connsiteY2" fmla="*/ 2138082 h 4210968"/>
              <a:gd name="connsiteX3" fmla="*/ 52244 w 1343779"/>
              <a:gd name="connsiteY3" fmla="*/ 457200 h 4210968"/>
              <a:gd name="connsiteX4" fmla="*/ 146374 w 1343779"/>
              <a:gd name="connsiteY4" fmla="*/ 0 h 421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779" h="4210968">
                <a:moveTo>
                  <a:pt x="939750" y="3845859"/>
                </a:moveTo>
                <a:cubicBezTo>
                  <a:pt x="1148179" y="4109197"/>
                  <a:pt x="1356609" y="4372536"/>
                  <a:pt x="1343162" y="4087906"/>
                </a:cubicBezTo>
                <a:cubicBezTo>
                  <a:pt x="1329715" y="3803276"/>
                  <a:pt x="1074221" y="2743200"/>
                  <a:pt x="859068" y="2138082"/>
                </a:cubicBezTo>
                <a:cubicBezTo>
                  <a:pt x="643915" y="1532964"/>
                  <a:pt x="171026" y="813547"/>
                  <a:pt x="52244" y="457200"/>
                </a:cubicBezTo>
                <a:cubicBezTo>
                  <a:pt x="-66538" y="100853"/>
                  <a:pt x="39918" y="50426"/>
                  <a:pt x="146374" y="0"/>
                </a:cubicBezTo>
              </a:path>
            </a:pathLst>
          </a:custGeom>
          <a:noFill/>
          <a:ln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6440" y="26900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4121779" y="3068147"/>
            <a:ext cx="494080" cy="54778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</p:cNvCxnSpPr>
          <p:nvPr/>
        </p:nvCxnSpPr>
        <p:spPr>
          <a:xfrm flipH="1">
            <a:off x="360338" y="3068147"/>
            <a:ext cx="346941" cy="48210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659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So, how do we do </a:t>
            </a:r>
            <a:r>
              <a:rPr lang="en-US" dirty="0" err="1"/>
              <a:t>inorder</a:t>
            </a:r>
            <a:r>
              <a:rPr lang="en-US" dirty="0"/>
              <a:t> traversal?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84032" y="1825625"/>
                <a:ext cx="6269767" cy="4351338"/>
              </a:xfrm>
            </p:spPr>
            <p:txBody>
              <a:bodyPr/>
              <a:lstStyle/>
              <a:p>
                <a:r>
                  <a:rPr lang="en-US" dirty="0"/>
                  <a:t>To do 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inorder</a:t>
                </a:r>
                <a:r>
                  <a:rPr lang="en-US" b="1" dirty="0">
                    <a:solidFill>
                      <a:srgbClr val="7030A0"/>
                    </a:solidFill>
                  </a:rPr>
                  <a:t> traversal</a:t>
                </a:r>
                <a:r>
                  <a:rPr lang="en-US" dirty="0"/>
                  <a:t>, I need to </a:t>
                </a:r>
                <a:r>
                  <a:rPr lang="en-US" b="1" dirty="0">
                    <a:solidFill>
                      <a:srgbClr val="FF0000"/>
                    </a:solidFill>
                  </a:rPr>
                  <a:t>first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4"/>
                    </a:solidFill>
                  </a:rPr>
                  <a:t>be able to find the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inorder</a:t>
                </a:r>
                <a:r>
                  <a:rPr lang="en-US" dirty="0">
                    <a:solidFill>
                      <a:schemeClr val="accent4"/>
                    </a:solidFill>
                  </a:rPr>
                  <a:t> successor</a:t>
                </a:r>
                <a:r>
                  <a:rPr lang="en-US" dirty="0"/>
                  <a:t> of any given node!</a:t>
                </a:r>
              </a:p>
              <a:p>
                <a:r>
                  <a:rPr lang="en-US" dirty="0"/>
                  <a:t>Exercise: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In no more than 5 minutes, </a:t>
                </a:r>
                <a:r>
                  <a:rPr lang="en-US" dirty="0">
                    <a:solidFill>
                      <a:srgbClr val="FF66FF"/>
                    </a:solidFill>
                  </a:rPr>
                  <a:t>write Java code that, given a </a:t>
                </a:r>
                <a:r>
                  <a:rPr lang="en-US" dirty="0">
                    <a:solidFill>
                      <a:srgbClr val="FF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Node</a:t>
                </a:r>
                <a:r>
                  <a:rPr lang="en-US" dirty="0">
                    <a:solidFill>
                      <a:srgbClr val="FF66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66FF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66FF"/>
                    </a:solidFill>
                  </a:rPr>
                  <a:t>, finds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66FF"/>
                        </a:solidFill>
                        <a:latin typeface="Cambria Math" charset="0"/>
                      </a:rPr>
                      <m:t>𝑖𝑛𝑆𝑢𝑐𝑐</m:t>
                    </m:r>
                    <m:r>
                      <a:rPr lang="en-US" b="0" i="1" smtClean="0">
                        <a:solidFill>
                          <a:srgbClr val="FF66FF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66FF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66FF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.</a:t>
                </a:r>
              </a:p>
              <a:p>
                <a:pPr lvl="1"/>
                <a:r>
                  <a:rPr lang="en-US" dirty="0"/>
                  <a:t>You might need to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add something </a:t>
                </a:r>
                <a:r>
                  <a:rPr lang="en-US" dirty="0"/>
                  <a:t>to the original linked binary tree model.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4032" y="1825625"/>
                <a:ext cx="6269767" cy="4351338"/>
              </a:xfrm>
              <a:blipFill>
                <a:blip r:embed="rId2"/>
                <a:stretch>
                  <a:fillRect l="-161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2304357" y="153038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594504" y="262523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88174" y="269009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8" idx="3"/>
          </p:cNvCxnSpPr>
          <p:nvPr/>
        </p:nvCxnSpPr>
        <p:spPr>
          <a:xfrm flipH="1">
            <a:off x="1028109" y="1908432"/>
            <a:ext cx="1350643" cy="78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8" idx="5"/>
            <a:endCxn id="10" idx="0"/>
          </p:cNvCxnSpPr>
          <p:nvPr/>
        </p:nvCxnSpPr>
        <p:spPr>
          <a:xfrm>
            <a:off x="2737962" y="1908432"/>
            <a:ext cx="1204212" cy="78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17" idx="0"/>
          </p:cNvCxnSpPr>
          <p:nvPr/>
        </p:nvCxnSpPr>
        <p:spPr>
          <a:xfrm>
            <a:off x="1028109" y="3003284"/>
            <a:ext cx="421321" cy="54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195430" y="355106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cxnSpLocks/>
            <a:stCxn id="17" idx="5"/>
          </p:cNvCxnSpPr>
          <p:nvPr/>
        </p:nvCxnSpPr>
        <p:spPr>
          <a:xfrm>
            <a:off x="1629035" y="3929114"/>
            <a:ext cx="488756" cy="55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002082" y="4483050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4" name="Oval 13"/>
          <p:cNvSpPr/>
          <p:nvPr/>
        </p:nvSpPr>
        <p:spPr>
          <a:xfrm>
            <a:off x="2834652" y="5410569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2389049" y="4870059"/>
            <a:ext cx="519998" cy="605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4552" y="3550256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18" name="Curved Connector 17"/>
          <p:cNvCxnSpPr>
            <a:stCxn id="14" idx="3"/>
          </p:cNvCxnSpPr>
          <p:nvPr/>
        </p:nvCxnSpPr>
        <p:spPr>
          <a:xfrm rot="5400000" flipH="1">
            <a:off x="655961" y="3315250"/>
            <a:ext cx="796104" cy="431625"/>
          </a:xfrm>
          <a:prstGeom prst="curvedConnector3">
            <a:avLst>
              <a:gd name="adj1" fmla="val -368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>
            <a:off x="1417506" y="4312099"/>
            <a:ext cx="796104" cy="431625"/>
          </a:xfrm>
          <a:prstGeom prst="curvedConnector3">
            <a:avLst>
              <a:gd name="adj1" fmla="val -368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>
            <a:off x="2160274" y="5308401"/>
            <a:ext cx="796104" cy="431625"/>
          </a:xfrm>
          <a:prstGeom prst="curvedConnector3">
            <a:avLst>
              <a:gd name="adj1" fmla="val -368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85531" y="3487503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22" name="Curved Connector 21"/>
          <p:cNvCxnSpPr>
            <a:stCxn id="8" idx="3"/>
            <a:endCxn id="6" idx="4"/>
          </p:cNvCxnSpPr>
          <p:nvPr/>
        </p:nvCxnSpPr>
        <p:spPr>
          <a:xfrm rot="5400000" flipH="1">
            <a:off x="2613037" y="1918615"/>
            <a:ext cx="1094852" cy="1204212"/>
          </a:xfrm>
          <a:prstGeom prst="curvedConnector3">
            <a:avLst>
              <a:gd name="adj1" fmla="val 24781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274097" y="1990165"/>
            <a:ext cx="1343779" cy="4210968"/>
          </a:xfrm>
          <a:custGeom>
            <a:avLst/>
            <a:gdLst>
              <a:gd name="connsiteX0" fmla="*/ 939750 w 1343779"/>
              <a:gd name="connsiteY0" fmla="*/ 3845859 h 4210968"/>
              <a:gd name="connsiteX1" fmla="*/ 1343162 w 1343779"/>
              <a:gd name="connsiteY1" fmla="*/ 4087906 h 4210968"/>
              <a:gd name="connsiteX2" fmla="*/ 859068 w 1343779"/>
              <a:gd name="connsiteY2" fmla="*/ 2138082 h 4210968"/>
              <a:gd name="connsiteX3" fmla="*/ 52244 w 1343779"/>
              <a:gd name="connsiteY3" fmla="*/ 457200 h 4210968"/>
              <a:gd name="connsiteX4" fmla="*/ 146374 w 1343779"/>
              <a:gd name="connsiteY4" fmla="*/ 0 h 421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779" h="4210968">
                <a:moveTo>
                  <a:pt x="939750" y="3845859"/>
                </a:moveTo>
                <a:cubicBezTo>
                  <a:pt x="1148179" y="4109197"/>
                  <a:pt x="1356609" y="4372536"/>
                  <a:pt x="1343162" y="4087906"/>
                </a:cubicBezTo>
                <a:cubicBezTo>
                  <a:pt x="1329715" y="3803276"/>
                  <a:pt x="1074221" y="2743200"/>
                  <a:pt x="859068" y="2138082"/>
                </a:cubicBezTo>
                <a:cubicBezTo>
                  <a:pt x="643915" y="1532964"/>
                  <a:pt x="171026" y="813547"/>
                  <a:pt x="52244" y="457200"/>
                </a:cubicBezTo>
                <a:cubicBezTo>
                  <a:pt x="-66538" y="100853"/>
                  <a:pt x="39918" y="50426"/>
                  <a:pt x="146374" y="0"/>
                </a:cubicBezTo>
              </a:path>
            </a:pathLst>
          </a:custGeom>
          <a:noFill/>
          <a:ln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6440" y="26900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4121779" y="3068147"/>
            <a:ext cx="494080" cy="54778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</p:cNvCxnSpPr>
          <p:nvPr/>
        </p:nvCxnSpPr>
        <p:spPr>
          <a:xfrm flipH="1">
            <a:off x="360338" y="3068147"/>
            <a:ext cx="346941" cy="48210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842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Finding the </a:t>
            </a:r>
            <a:r>
              <a:rPr lang="en-US" dirty="0" err="1"/>
              <a:t>inorder</a:t>
            </a:r>
            <a:r>
              <a:rPr lang="en-US" dirty="0"/>
              <a:t> successor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032" y="1825625"/>
            <a:ext cx="6269767" cy="4351338"/>
          </a:xfrm>
        </p:spPr>
        <p:txBody>
          <a:bodyPr/>
          <a:lstStyle/>
          <a:p>
            <a:r>
              <a:rPr lang="en-US" dirty="0"/>
              <a:t>We need information about whether a pointer is a </a:t>
            </a:r>
            <a:r>
              <a:rPr lang="en-US" b="1" dirty="0">
                <a:solidFill>
                  <a:srgbClr val="0070C0"/>
                </a:solidFill>
              </a:rPr>
              <a:t>classic pointer </a:t>
            </a:r>
            <a:r>
              <a:rPr lang="en-US" dirty="0"/>
              <a:t>or a </a:t>
            </a:r>
            <a:r>
              <a:rPr lang="en-US" dirty="0">
                <a:solidFill>
                  <a:srgbClr val="C00000"/>
                </a:solidFill>
              </a:rPr>
              <a:t>thread</a:t>
            </a:r>
            <a:r>
              <a:rPr lang="en-US" dirty="0"/>
              <a:t>!</a:t>
            </a:r>
          </a:p>
        </p:txBody>
      </p:sp>
      <p:sp>
        <p:nvSpPr>
          <p:cNvPr id="4" name="Oval 3"/>
          <p:cNvSpPr/>
          <p:nvPr/>
        </p:nvSpPr>
        <p:spPr>
          <a:xfrm>
            <a:off x="2304357" y="153038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594504" y="262523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88174" y="269009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8" idx="3"/>
          </p:cNvCxnSpPr>
          <p:nvPr/>
        </p:nvCxnSpPr>
        <p:spPr>
          <a:xfrm flipH="1">
            <a:off x="1028109" y="1908432"/>
            <a:ext cx="1350643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8" idx="5"/>
            <a:endCxn id="10" idx="0"/>
          </p:cNvCxnSpPr>
          <p:nvPr/>
        </p:nvCxnSpPr>
        <p:spPr>
          <a:xfrm>
            <a:off x="2737962" y="1908432"/>
            <a:ext cx="1204212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17" idx="0"/>
          </p:cNvCxnSpPr>
          <p:nvPr/>
        </p:nvCxnSpPr>
        <p:spPr>
          <a:xfrm>
            <a:off x="1028109" y="3003284"/>
            <a:ext cx="421321" cy="5477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195430" y="355106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cxnSpLocks/>
            <a:stCxn id="17" idx="5"/>
          </p:cNvCxnSpPr>
          <p:nvPr/>
        </p:nvCxnSpPr>
        <p:spPr>
          <a:xfrm>
            <a:off x="1629035" y="3929114"/>
            <a:ext cx="488756" cy="553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002082" y="4483050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4" name="Oval 13"/>
          <p:cNvSpPr/>
          <p:nvPr/>
        </p:nvSpPr>
        <p:spPr>
          <a:xfrm>
            <a:off x="2834652" y="5410569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2389049" y="4870059"/>
            <a:ext cx="519998" cy="605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4552" y="3550256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18" name="Curved Connector 17"/>
          <p:cNvCxnSpPr>
            <a:stCxn id="14" idx="3"/>
          </p:cNvCxnSpPr>
          <p:nvPr/>
        </p:nvCxnSpPr>
        <p:spPr>
          <a:xfrm rot="5400000" flipH="1">
            <a:off x="655961" y="3315250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>
            <a:off x="1417506" y="4312099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>
            <a:off x="2160274" y="5308401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85531" y="3487503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22" name="Curved Connector 21"/>
          <p:cNvCxnSpPr>
            <a:stCxn id="8" idx="3"/>
            <a:endCxn id="6" idx="4"/>
          </p:cNvCxnSpPr>
          <p:nvPr/>
        </p:nvCxnSpPr>
        <p:spPr>
          <a:xfrm rot="5400000" flipH="1">
            <a:off x="2613037" y="1918615"/>
            <a:ext cx="1094852" cy="1204212"/>
          </a:xfrm>
          <a:prstGeom prst="curvedConnector3">
            <a:avLst>
              <a:gd name="adj1" fmla="val 24781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274097" y="1990165"/>
            <a:ext cx="1343779" cy="4210968"/>
          </a:xfrm>
          <a:custGeom>
            <a:avLst/>
            <a:gdLst>
              <a:gd name="connsiteX0" fmla="*/ 939750 w 1343779"/>
              <a:gd name="connsiteY0" fmla="*/ 3845859 h 4210968"/>
              <a:gd name="connsiteX1" fmla="*/ 1343162 w 1343779"/>
              <a:gd name="connsiteY1" fmla="*/ 4087906 h 4210968"/>
              <a:gd name="connsiteX2" fmla="*/ 859068 w 1343779"/>
              <a:gd name="connsiteY2" fmla="*/ 2138082 h 4210968"/>
              <a:gd name="connsiteX3" fmla="*/ 52244 w 1343779"/>
              <a:gd name="connsiteY3" fmla="*/ 457200 h 4210968"/>
              <a:gd name="connsiteX4" fmla="*/ 146374 w 1343779"/>
              <a:gd name="connsiteY4" fmla="*/ 0 h 421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779" h="4210968">
                <a:moveTo>
                  <a:pt x="939750" y="3845859"/>
                </a:moveTo>
                <a:cubicBezTo>
                  <a:pt x="1148179" y="4109197"/>
                  <a:pt x="1356609" y="4372536"/>
                  <a:pt x="1343162" y="4087906"/>
                </a:cubicBezTo>
                <a:cubicBezTo>
                  <a:pt x="1329715" y="3803276"/>
                  <a:pt x="1074221" y="2743200"/>
                  <a:pt x="859068" y="2138082"/>
                </a:cubicBezTo>
                <a:cubicBezTo>
                  <a:pt x="643915" y="1532964"/>
                  <a:pt x="171026" y="813547"/>
                  <a:pt x="52244" y="457200"/>
                </a:cubicBezTo>
                <a:cubicBezTo>
                  <a:pt x="-66538" y="100853"/>
                  <a:pt x="39918" y="50426"/>
                  <a:pt x="146374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6440" y="26900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4121779" y="3068147"/>
            <a:ext cx="494080" cy="54778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</p:cNvCxnSpPr>
          <p:nvPr/>
        </p:nvCxnSpPr>
        <p:spPr>
          <a:xfrm flipH="1">
            <a:off x="360338" y="3068147"/>
            <a:ext cx="346941" cy="48210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921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Finding the </a:t>
            </a:r>
            <a:r>
              <a:rPr lang="en-US" dirty="0" err="1"/>
              <a:t>inorder</a:t>
            </a:r>
            <a:r>
              <a:rPr lang="en-US" dirty="0"/>
              <a:t> successor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032" y="1825625"/>
            <a:ext cx="6269767" cy="4351338"/>
          </a:xfrm>
        </p:spPr>
        <p:txBody>
          <a:bodyPr/>
          <a:lstStyle/>
          <a:p>
            <a:r>
              <a:rPr lang="en-US" dirty="0"/>
              <a:t>We need information about whether a pointer is a </a:t>
            </a:r>
            <a:r>
              <a:rPr lang="en-US" b="1" dirty="0">
                <a:solidFill>
                  <a:srgbClr val="0070C0"/>
                </a:solidFill>
              </a:rPr>
              <a:t>classic pointer </a:t>
            </a:r>
            <a:r>
              <a:rPr lang="en-US" dirty="0"/>
              <a:t>or a </a:t>
            </a:r>
            <a:r>
              <a:rPr lang="en-US" dirty="0">
                <a:solidFill>
                  <a:srgbClr val="C00000"/>
                </a:solidFill>
              </a:rPr>
              <a:t>thread</a:t>
            </a:r>
            <a:r>
              <a:rPr lang="en-US" dirty="0"/>
              <a:t>!</a:t>
            </a:r>
          </a:p>
          <a:p>
            <a:r>
              <a:rPr lang="en-US" dirty="0"/>
              <a:t>Easiest solution: </a:t>
            </a:r>
            <a:r>
              <a:rPr lang="en-US" b="1" dirty="0"/>
              <a:t>one bit per link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State: </a:t>
            </a:r>
            <a:r>
              <a:rPr lang="en-US" dirty="0">
                <a:solidFill>
                  <a:srgbClr val="FF0000"/>
                </a:solidFill>
              </a:rPr>
              <a:t>1 for thread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0 for link </a:t>
            </a:r>
            <a:r>
              <a:rPr lang="en-US" dirty="0"/>
              <a:t>(or vice versa)</a:t>
            </a:r>
          </a:p>
          <a:p>
            <a:pPr lvl="1"/>
            <a:r>
              <a:rPr lang="en-US" dirty="0"/>
              <a:t>Call those bits </a:t>
            </a:r>
            <a:r>
              <a:rPr lang="en-US" dirty="0" err="1"/>
              <a:t>lb</a:t>
            </a:r>
            <a:r>
              <a:rPr lang="en-US" dirty="0"/>
              <a:t>, </a:t>
            </a:r>
            <a:r>
              <a:rPr lang="en-US" dirty="0" err="1"/>
              <a:t>rb</a:t>
            </a:r>
            <a:r>
              <a:rPr lang="en-US" dirty="0"/>
              <a:t>.</a:t>
            </a:r>
          </a:p>
        </p:txBody>
      </p:sp>
      <p:sp>
        <p:nvSpPr>
          <p:cNvPr id="4" name="Oval 3"/>
          <p:cNvSpPr/>
          <p:nvPr/>
        </p:nvSpPr>
        <p:spPr>
          <a:xfrm>
            <a:off x="2304357" y="153038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594504" y="262523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88174" y="269009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8" idx="3"/>
          </p:cNvCxnSpPr>
          <p:nvPr/>
        </p:nvCxnSpPr>
        <p:spPr>
          <a:xfrm flipH="1">
            <a:off x="1028109" y="1908432"/>
            <a:ext cx="1350643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8" idx="5"/>
            <a:endCxn id="10" idx="0"/>
          </p:cNvCxnSpPr>
          <p:nvPr/>
        </p:nvCxnSpPr>
        <p:spPr>
          <a:xfrm>
            <a:off x="2737962" y="1908432"/>
            <a:ext cx="1204212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17" idx="0"/>
          </p:cNvCxnSpPr>
          <p:nvPr/>
        </p:nvCxnSpPr>
        <p:spPr>
          <a:xfrm>
            <a:off x="1028109" y="3003284"/>
            <a:ext cx="421321" cy="5477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195430" y="355106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cxnSpLocks/>
            <a:stCxn id="17" idx="5"/>
          </p:cNvCxnSpPr>
          <p:nvPr/>
        </p:nvCxnSpPr>
        <p:spPr>
          <a:xfrm>
            <a:off x="1629035" y="3929114"/>
            <a:ext cx="488756" cy="553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002082" y="4483050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4" name="Oval 13"/>
          <p:cNvSpPr/>
          <p:nvPr/>
        </p:nvSpPr>
        <p:spPr>
          <a:xfrm>
            <a:off x="2834652" y="5410569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2389049" y="4870059"/>
            <a:ext cx="519998" cy="605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4552" y="3550256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18" name="Curved Connector 17"/>
          <p:cNvCxnSpPr>
            <a:stCxn id="14" idx="3"/>
          </p:cNvCxnSpPr>
          <p:nvPr/>
        </p:nvCxnSpPr>
        <p:spPr>
          <a:xfrm rot="5400000" flipH="1">
            <a:off x="655961" y="3315250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>
            <a:off x="1417506" y="4312099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>
            <a:off x="2160274" y="5308401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85531" y="3487503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22" name="Curved Connector 21"/>
          <p:cNvCxnSpPr>
            <a:stCxn id="8" idx="3"/>
            <a:endCxn id="6" idx="4"/>
          </p:cNvCxnSpPr>
          <p:nvPr/>
        </p:nvCxnSpPr>
        <p:spPr>
          <a:xfrm rot="5400000" flipH="1">
            <a:off x="2613037" y="1918615"/>
            <a:ext cx="1094852" cy="1204212"/>
          </a:xfrm>
          <a:prstGeom prst="curvedConnector3">
            <a:avLst>
              <a:gd name="adj1" fmla="val 24781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274097" y="1990165"/>
            <a:ext cx="1343779" cy="4210968"/>
          </a:xfrm>
          <a:custGeom>
            <a:avLst/>
            <a:gdLst>
              <a:gd name="connsiteX0" fmla="*/ 939750 w 1343779"/>
              <a:gd name="connsiteY0" fmla="*/ 3845859 h 4210968"/>
              <a:gd name="connsiteX1" fmla="*/ 1343162 w 1343779"/>
              <a:gd name="connsiteY1" fmla="*/ 4087906 h 4210968"/>
              <a:gd name="connsiteX2" fmla="*/ 859068 w 1343779"/>
              <a:gd name="connsiteY2" fmla="*/ 2138082 h 4210968"/>
              <a:gd name="connsiteX3" fmla="*/ 52244 w 1343779"/>
              <a:gd name="connsiteY3" fmla="*/ 457200 h 4210968"/>
              <a:gd name="connsiteX4" fmla="*/ 146374 w 1343779"/>
              <a:gd name="connsiteY4" fmla="*/ 0 h 421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779" h="4210968">
                <a:moveTo>
                  <a:pt x="939750" y="3845859"/>
                </a:moveTo>
                <a:cubicBezTo>
                  <a:pt x="1148179" y="4109197"/>
                  <a:pt x="1356609" y="4372536"/>
                  <a:pt x="1343162" y="4087906"/>
                </a:cubicBezTo>
                <a:cubicBezTo>
                  <a:pt x="1329715" y="3803276"/>
                  <a:pt x="1074221" y="2743200"/>
                  <a:pt x="859068" y="2138082"/>
                </a:cubicBezTo>
                <a:cubicBezTo>
                  <a:pt x="643915" y="1532964"/>
                  <a:pt x="171026" y="813547"/>
                  <a:pt x="52244" y="457200"/>
                </a:cubicBezTo>
                <a:cubicBezTo>
                  <a:pt x="-66538" y="100853"/>
                  <a:pt x="39918" y="50426"/>
                  <a:pt x="146374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6440" y="26900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  <p:sp>
        <p:nvSpPr>
          <p:cNvPr id="26" name="Oval 25"/>
          <p:cNvSpPr/>
          <p:nvPr/>
        </p:nvSpPr>
        <p:spPr>
          <a:xfrm>
            <a:off x="670703" y="28829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88203" y="2857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410603" y="18288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702703" y="18288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036203" y="2984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47003" y="38227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334403" y="4762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31103" y="38227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918603" y="56896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9903" y="56769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118503" y="47752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820303" y="30099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4121779" y="3068147"/>
            <a:ext cx="494080" cy="54778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>
            <a:off x="360338" y="3068147"/>
            <a:ext cx="346941" cy="48210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406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Finding the </a:t>
            </a:r>
            <a:r>
              <a:rPr lang="en-US" dirty="0" err="1"/>
              <a:t>inorder</a:t>
            </a:r>
            <a:r>
              <a:rPr lang="en-US" dirty="0"/>
              <a:t> successor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3678" y="1825625"/>
            <a:ext cx="7326517" cy="4822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Node </a:t>
            </a:r>
            <a:r>
              <a:rPr lang="en-US" sz="1800" dirty="0" err="1">
                <a:latin typeface="Consolas" panose="020B0609020204030204" pitchFamily="49" charset="0"/>
              </a:rPr>
              <a:t>inSucc</a:t>
            </a:r>
            <a:r>
              <a:rPr lang="en-US" sz="1800" dirty="0">
                <a:latin typeface="Consolas" panose="020B0609020204030204" pitchFamily="49" charset="0"/>
              </a:rPr>
              <a:t>(Node n){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if(</a:t>
            </a:r>
            <a:r>
              <a:rPr lang="en-US" sz="1800" dirty="0" err="1">
                <a:latin typeface="Consolas" panose="020B0609020204030204" pitchFamily="49" charset="0"/>
              </a:rPr>
              <a:t>n.rb</a:t>
            </a:r>
            <a:r>
              <a:rPr lang="en-US" sz="1800" dirty="0"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	return </a:t>
            </a:r>
            <a:r>
              <a:rPr lang="en-US" sz="1800" dirty="0" err="1">
                <a:latin typeface="Consolas" panose="020B0609020204030204" pitchFamily="49" charset="0"/>
              </a:rPr>
              <a:t>n.right</a:t>
            </a:r>
            <a:r>
              <a:rPr lang="en-US" sz="1800" dirty="0"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null or otherwise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else{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Go right and then as far left 		      // as you can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	n = </a:t>
            </a:r>
            <a:r>
              <a:rPr lang="en-US" sz="1800" dirty="0" err="1">
                <a:latin typeface="Consolas" panose="020B0609020204030204" pitchFamily="49" charset="0"/>
              </a:rPr>
              <a:t>n.right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	while(!n.lb)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What does n.lb = 0 mean?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		n=</a:t>
            </a:r>
            <a:r>
              <a:rPr lang="en-US" sz="1800" dirty="0" err="1">
                <a:latin typeface="Consolas" panose="020B0609020204030204" pitchFamily="49" charset="0"/>
              </a:rPr>
              <a:t>n.left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	return n;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Oval 3"/>
          <p:cNvSpPr/>
          <p:nvPr/>
        </p:nvSpPr>
        <p:spPr>
          <a:xfrm>
            <a:off x="2304357" y="153038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594504" y="262523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88174" y="269009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8" idx="3"/>
          </p:cNvCxnSpPr>
          <p:nvPr/>
        </p:nvCxnSpPr>
        <p:spPr>
          <a:xfrm flipH="1">
            <a:off x="1028109" y="1908432"/>
            <a:ext cx="1350643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8" idx="5"/>
            <a:endCxn id="10" idx="0"/>
          </p:cNvCxnSpPr>
          <p:nvPr/>
        </p:nvCxnSpPr>
        <p:spPr>
          <a:xfrm>
            <a:off x="2737962" y="1908432"/>
            <a:ext cx="1204212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17" idx="0"/>
          </p:cNvCxnSpPr>
          <p:nvPr/>
        </p:nvCxnSpPr>
        <p:spPr>
          <a:xfrm>
            <a:off x="1028109" y="3003284"/>
            <a:ext cx="421321" cy="5477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195430" y="355106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cxnSpLocks/>
            <a:stCxn id="17" idx="5"/>
          </p:cNvCxnSpPr>
          <p:nvPr/>
        </p:nvCxnSpPr>
        <p:spPr>
          <a:xfrm>
            <a:off x="1629035" y="3929114"/>
            <a:ext cx="488756" cy="553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002082" y="4483050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4" name="Oval 13"/>
          <p:cNvSpPr/>
          <p:nvPr/>
        </p:nvSpPr>
        <p:spPr>
          <a:xfrm>
            <a:off x="2834652" y="5410569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2389049" y="4870059"/>
            <a:ext cx="519998" cy="605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4552" y="3550256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18" name="Curved Connector 17"/>
          <p:cNvCxnSpPr>
            <a:stCxn id="14" idx="3"/>
          </p:cNvCxnSpPr>
          <p:nvPr/>
        </p:nvCxnSpPr>
        <p:spPr>
          <a:xfrm rot="5400000" flipH="1">
            <a:off x="655961" y="3315250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>
            <a:off x="1417506" y="4312099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>
            <a:off x="2160274" y="5308401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85531" y="3487503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22" name="Curved Connector 21"/>
          <p:cNvCxnSpPr>
            <a:stCxn id="8" idx="3"/>
            <a:endCxn id="6" idx="4"/>
          </p:cNvCxnSpPr>
          <p:nvPr/>
        </p:nvCxnSpPr>
        <p:spPr>
          <a:xfrm rot="5400000" flipH="1">
            <a:off x="2613037" y="1918615"/>
            <a:ext cx="1094852" cy="1204212"/>
          </a:xfrm>
          <a:prstGeom prst="curvedConnector3">
            <a:avLst>
              <a:gd name="adj1" fmla="val 24781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274097" y="1990165"/>
            <a:ext cx="1343779" cy="4210968"/>
          </a:xfrm>
          <a:custGeom>
            <a:avLst/>
            <a:gdLst>
              <a:gd name="connsiteX0" fmla="*/ 939750 w 1343779"/>
              <a:gd name="connsiteY0" fmla="*/ 3845859 h 4210968"/>
              <a:gd name="connsiteX1" fmla="*/ 1343162 w 1343779"/>
              <a:gd name="connsiteY1" fmla="*/ 4087906 h 4210968"/>
              <a:gd name="connsiteX2" fmla="*/ 859068 w 1343779"/>
              <a:gd name="connsiteY2" fmla="*/ 2138082 h 4210968"/>
              <a:gd name="connsiteX3" fmla="*/ 52244 w 1343779"/>
              <a:gd name="connsiteY3" fmla="*/ 457200 h 4210968"/>
              <a:gd name="connsiteX4" fmla="*/ 146374 w 1343779"/>
              <a:gd name="connsiteY4" fmla="*/ 0 h 421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779" h="4210968">
                <a:moveTo>
                  <a:pt x="939750" y="3845859"/>
                </a:moveTo>
                <a:cubicBezTo>
                  <a:pt x="1148179" y="4109197"/>
                  <a:pt x="1356609" y="4372536"/>
                  <a:pt x="1343162" y="4087906"/>
                </a:cubicBezTo>
                <a:cubicBezTo>
                  <a:pt x="1329715" y="3803276"/>
                  <a:pt x="1074221" y="2743200"/>
                  <a:pt x="859068" y="2138082"/>
                </a:cubicBezTo>
                <a:cubicBezTo>
                  <a:pt x="643915" y="1532964"/>
                  <a:pt x="171026" y="813547"/>
                  <a:pt x="52244" y="457200"/>
                </a:cubicBezTo>
                <a:cubicBezTo>
                  <a:pt x="-66538" y="100853"/>
                  <a:pt x="39918" y="50426"/>
                  <a:pt x="146374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6440" y="26900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  <p:sp>
        <p:nvSpPr>
          <p:cNvPr id="26" name="Oval 25"/>
          <p:cNvSpPr/>
          <p:nvPr/>
        </p:nvSpPr>
        <p:spPr>
          <a:xfrm>
            <a:off x="670703" y="28829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88203" y="2857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410603" y="18288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702703" y="18288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036203" y="2984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47003" y="38227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334403" y="4762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31103" y="38227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918603" y="56896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9903" y="56769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118503" y="47752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820303" y="30099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4121779" y="3068147"/>
            <a:ext cx="494080" cy="54778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>
            <a:off x="360338" y="3068147"/>
            <a:ext cx="346941" cy="48210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443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Finding the </a:t>
            </a:r>
            <a:r>
              <a:rPr lang="en-US" dirty="0" err="1"/>
              <a:t>inorder</a:t>
            </a:r>
            <a:r>
              <a:rPr lang="en-US" dirty="0"/>
              <a:t> successor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3678" y="1825625"/>
            <a:ext cx="7326517" cy="4822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Node </a:t>
            </a:r>
            <a:r>
              <a:rPr lang="en-US" sz="1800" dirty="0" err="1">
                <a:latin typeface="Consolas" panose="020B0609020204030204" pitchFamily="49" charset="0"/>
              </a:rPr>
              <a:t>inSucc</a:t>
            </a:r>
            <a:r>
              <a:rPr lang="en-US" sz="1800" dirty="0">
                <a:latin typeface="Consolas" panose="020B0609020204030204" pitchFamily="49" charset="0"/>
              </a:rPr>
              <a:t>(Node n){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else{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Go right and then as far left 		      // as you can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	n = </a:t>
            </a:r>
            <a:r>
              <a:rPr lang="en-US" sz="1800" dirty="0" err="1">
                <a:latin typeface="Consolas" panose="020B0609020204030204" pitchFamily="49" charset="0"/>
              </a:rPr>
              <a:t>n.right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	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	return n;	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Oval 3"/>
          <p:cNvSpPr/>
          <p:nvPr/>
        </p:nvSpPr>
        <p:spPr>
          <a:xfrm>
            <a:off x="2304357" y="153038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594504" y="262523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88174" y="269009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8" idx="3"/>
          </p:cNvCxnSpPr>
          <p:nvPr/>
        </p:nvCxnSpPr>
        <p:spPr>
          <a:xfrm flipH="1">
            <a:off x="1028109" y="1908432"/>
            <a:ext cx="1350643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8" idx="5"/>
            <a:endCxn id="10" idx="0"/>
          </p:cNvCxnSpPr>
          <p:nvPr/>
        </p:nvCxnSpPr>
        <p:spPr>
          <a:xfrm>
            <a:off x="2737962" y="1908432"/>
            <a:ext cx="1204212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17" idx="0"/>
          </p:cNvCxnSpPr>
          <p:nvPr/>
        </p:nvCxnSpPr>
        <p:spPr>
          <a:xfrm>
            <a:off x="1028109" y="3003284"/>
            <a:ext cx="421321" cy="5477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195430" y="355106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cxnSpLocks/>
            <a:stCxn id="17" idx="5"/>
          </p:cNvCxnSpPr>
          <p:nvPr/>
        </p:nvCxnSpPr>
        <p:spPr>
          <a:xfrm>
            <a:off x="1629035" y="3929114"/>
            <a:ext cx="488756" cy="553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002082" y="4483050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4" name="Oval 13"/>
          <p:cNvSpPr/>
          <p:nvPr/>
        </p:nvSpPr>
        <p:spPr>
          <a:xfrm>
            <a:off x="2834652" y="5410569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2389049" y="4870059"/>
            <a:ext cx="519998" cy="605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4552" y="3550256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18" name="Curved Connector 17"/>
          <p:cNvCxnSpPr>
            <a:stCxn id="14" idx="3"/>
          </p:cNvCxnSpPr>
          <p:nvPr/>
        </p:nvCxnSpPr>
        <p:spPr>
          <a:xfrm rot="5400000" flipH="1">
            <a:off x="655961" y="3315250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>
            <a:off x="1417506" y="4312099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>
            <a:off x="2160274" y="5308401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85531" y="3487503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22" name="Curved Connector 21"/>
          <p:cNvCxnSpPr>
            <a:stCxn id="8" idx="3"/>
            <a:endCxn id="6" idx="4"/>
          </p:cNvCxnSpPr>
          <p:nvPr/>
        </p:nvCxnSpPr>
        <p:spPr>
          <a:xfrm rot="5400000" flipH="1">
            <a:off x="2613037" y="1918615"/>
            <a:ext cx="1094852" cy="1204212"/>
          </a:xfrm>
          <a:prstGeom prst="curvedConnector3">
            <a:avLst>
              <a:gd name="adj1" fmla="val 24781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274097" y="1990165"/>
            <a:ext cx="1343779" cy="4210968"/>
          </a:xfrm>
          <a:custGeom>
            <a:avLst/>
            <a:gdLst>
              <a:gd name="connsiteX0" fmla="*/ 939750 w 1343779"/>
              <a:gd name="connsiteY0" fmla="*/ 3845859 h 4210968"/>
              <a:gd name="connsiteX1" fmla="*/ 1343162 w 1343779"/>
              <a:gd name="connsiteY1" fmla="*/ 4087906 h 4210968"/>
              <a:gd name="connsiteX2" fmla="*/ 859068 w 1343779"/>
              <a:gd name="connsiteY2" fmla="*/ 2138082 h 4210968"/>
              <a:gd name="connsiteX3" fmla="*/ 52244 w 1343779"/>
              <a:gd name="connsiteY3" fmla="*/ 457200 h 4210968"/>
              <a:gd name="connsiteX4" fmla="*/ 146374 w 1343779"/>
              <a:gd name="connsiteY4" fmla="*/ 0 h 421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779" h="4210968">
                <a:moveTo>
                  <a:pt x="939750" y="3845859"/>
                </a:moveTo>
                <a:cubicBezTo>
                  <a:pt x="1148179" y="4109197"/>
                  <a:pt x="1356609" y="4372536"/>
                  <a:pt x="1343162" y="4087906"/>
                </a:cubicBezTo>
                <a:cubicBezTo>
                  <a:pt x="1329715" y="3803276"/>
                  <a:pt x="1074221" y="2743200"/>
                  <a:pt x="859068" y="2138082"/>
                </a:cubicBezTo>
                <a:cubicBezTo>
                  <a:pt x="643915" y="1532964"/>
                  <a:pt x="171026" y="813547"/>
                  <a:pt x="52244" y="457200"/>
                </a:cubicBezTo>
                <a:cubicBezTo>
                  <a:pt x="-66538" y="100853"/>
                  <a:pt x="39918" y="50426"/>
                  <a:pt x="146374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6440" y="26900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  <p:sp>
        <p:nvSpPr>
          <p:cNvPr id="26" name="Oval 25"/>
          <p:cNvSpPr/>
          <p:nvPr/>
        </p:nvSpPr>
        <p:spPr>
          <a:xfrm>
            <a:off x="670703" y="28829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88203" y="2857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410603" y="18288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702703" y="18288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036203" y="2984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47003" y="38227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334403" y="4762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31103" y="38227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918603" y="56896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9903" y="56769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118503" y="47752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820303" y="30099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4121779" y="3068147"/>
            <a:ext cx="494080" cy="54778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>
            <a:off x="360338" y="3068147"/>
            <a:ext cx="346941" cy="48210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5590467" y="2175321"/>
            <a:ext cx="5016843" cy="803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if(</a:t>
            </a:r>
            <a:r>
              <a:rPr lang="en-US" dirty="0" err="1">
                <a:latin typeface="Consolas" panose="020B0609020204030204" pitchFamily="49" charset="0"/>
              </a:rPr>
              <a:t>n.rb</a:t>
            </a:r>
            <a:r>
              <a:rPr lang="en-US" dirty="0">
                <a:latin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</a:rPr>
              <a:t>	return </a:t>
            </a:r>
            <a:r>
              <a:rPr lang="en-US" dirty="0" err="1">
                <a:latin typeface="Consolas" panose="020B0609020204030204" pitchFamily="49" charset="0"/>
              </a:rPr>
              <a:t>n.right</a:t>
            </a:r>
            <a:r>
              <a:rPr lang="en-US" dirty="0"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thread</a:t>
            </a:r>
          </a:p>
        </p:txBody>
      </p:sp>
      <p:sp>
        <p:nvSpPr>
          <p:cNvPr id="41" name="Rectangle: Rounded Corners 40"/>
          <p:cNvSpPr/>
          <p:nvPr/>
        </p:nvSpPr>
        <p:spPr>
          <a:xfrm>
            <a:off x="6516063" y="3902610"/>
            <a:ext cx="5340177" cy="72520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while(!n.lb)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// What does n.lb = 0 mean?</a:t>
            </a:r>
          </a:p>
          <a:p>
            <a:r>
              <a:rPr lang="en-US" dirty="0">
                <a:latin typeface="Consolas" panose="020B0609020204030204" pitchFamily="49" charset="0"/>
              </a:rPr>
              <a:t>	n=</a:t>
            </a:r>
            <a:r>
              <a:rPr lang="en-US" dirty="0" err="1">
                <a:latin typeface="Consolas" panose="020B0609020204030204" pitchFamily="49" charset="0"/>
              </a:rPr>
              <a:t>n.left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840478" y="2299265"/>
            <a:ext cx="1445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Constant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631660" y="3342037"/>
            <a:ext cx="1445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Linear</a:t>
            </a:r>
          </a:p>
        </p:txBody>
      </p:sp>
    </p:spTree>
    <p:extLst>
      <p:ext uri="{BB962C8B-B14F-4D97-AF65-F5344CB8AC3E}">
        <p14:creationId xmlns:p14="http://schemas.microsoft.com/office/powerpoint/2010/main" val="1273752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Finding the </a:t>
            </a:r>
            <a:r>
              <a:rPr lang="en-US" dirty="0" err="1"/>
              <a:t>inorder</a:t>
            </a:r>
            <a:r>
              <a:rPr lang="en-US" dirty="0"/>
              <a:t> successor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3678" y="1825625"/>
            <a:ext cx="7326517" cy="4822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Node </a:t>
            </a:r>
            <a:r>
              <a:rPr lang="en-US" sz="1800" dirty="0" err="1">
                <a:latin typeface="Consolas" panose="020B0609020204030204" pitchFamily="49" charset="0"/>
              </a:rPr>
              <a:t>inSucc</a:t>
            </a:r>
            <a:r>
              <a:rPr lang="en-US" sz="1800" dirty="0">
                <a:latin typeface="Consolas" panose="020B0609020204030204" pitchFamily="49" charset="0"/>
              </a:rPr>
              <a:t>(Node n){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else{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Go right and then as far left 		      // as you can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	n = </a:t>
            </a:r>
            <a:r>
              <a:rPr lang="en-US" sz="1800" dirty="0" err="1">
                <a:latin typeface="Consolas" panose="020B0609020204030204" pitchFamily="49" charset="0"/>
              </a:rPr>
              <a:t>n.right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	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	return n;	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}</a:t>
            </a:r>
            <a:endParaRPr lang="en-US" sz="1800" dirty="0"/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304357" y="153038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594504" y="262523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88174" y="269009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8" idx="3"/>
          </p:cNvCxnSpPr>
          <p:nvPr/>
        </p:nvCxnSpPr>
        <p:spPr>
          <a:xfrm flipH="1">
            <a:off x="1028109" y="1908432"/>
            <a:ext cx="1350643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8" idx="5"/>
            <a:endCxn id="10" idx="0"/>
          </p:cNvCxnSpPr>
          <p:nvPr/>
        </p:nvCxnSpPr>
        <p:spPr>
          <a:xfrm>
            <a:off x="2737962" y="1908432"/>
            <a:ext cx="1204212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17" idx="0"/>
          </p:cNvCxnSpPr>
          <p:nvPr/>
        </p:nvCxnSpPr>
        <p:spPr>
          <a:xfrm>
            <a:off x="1028109" y="3003284"/>
            <a:ext cx="421321" cy="5477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195430" y="355106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cxnSpLocks/>
            <a:stCxn id="17" idx="5"/>
          </p:cNvCxnSpPr>
          <p:nvPr/>
        </p:nvCxnSpPr>
        <p:spPr>
          <a:xfrm>
            <a:off x="1629035" y="3929114"/>
            <a:ext cx="488756" cy="553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002082" y="4483050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4" name="Oval 13"/>
          <p:cNvSpPr/>
          <p:nvPr/>
        </p:nvSpPr>
        <p:spPr>
          <a:xfrm>
            <a:off x="2834652" y="5410569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2389049" y="4870059"/>
            <a:ext cx="519998" cy="605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4552" y="3550256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18" name="Curved Connector 17"/>
          <p:cNvCxnSpPr>
            <a:stCxn id="14" idx="3"/>
          </p:cNvCxnSpPr>
          <p:nvPr/>
        </p:nvCxnSpPr>
        <p:spPr>
          <a:xfrm rot="5400000" flipH="1">
            <a:off x="655961" y="3315250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>
            <a:off x="1417506" y="4312099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>
            <a:off x="2160274" y="5308401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85531" y="3487503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22" name="Curved Connector 21"/>
          <p:cNvCxnSpPr>
            <a:stCxn id="8" idx="3"/>
            <a:endCxn id="6" idx="4"/>
          </p:cNvCxnSpPr>
          <p:nvPr/>
        </p:nvCxnSpPr>
        <p:spPr>
          <a:xfrm rot="5400000" flipH="1">
            <a:off x="2613037" y="1918615"/>
            <a:ext cx="1094852" cy="1204212"/>
          </a:xfrm>
          <a:prstGeom prst="curvedConnector3">
            <a:avLst>
              <a:gd name="adj1" fmla="val 24781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274097" y="1990165"/>
            <a:ext cx="1343779" cy="4210968"/>
          </a:xfrm>
          <a:custGeom>
            <a:avLst/>
            <a:gdLst>
              <a:gd name="connsiteX0" fmla="*/ 939750 w 1343779"/>
              <a:gd name="connsiteY0" fmla="*/ 3845859 h 4210968"/>
              <a:gd name="connsiteX1" fmla="*/ 1343162 w 1343779"/>
              <a:gd name="connsiteY1" fmla="*/ 4087906 h 4210968"/>
              <a:gd name="connsiteX2" fmla="*/ 859068 w 1343779"/>
              <a:gd name="connsiteY2" fmla="*/ 2138082 h 4210968"/>
              <a:gd name="connsiteX3" fmla="*/ 52244 w 1343779"/>
              <a:gd name="connsiteY3" fmla="*/ 457200 h 4210968"/>
              <a:gd name="connsiteX4" fmla="*/ 146374 w 1343779"/>
              <a:gd name="connsiteY4" fmla="*/ 0 h 421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779" h="4210968">
                <a:moveTo>
                  <a:pt x="939750" y="3845859"/>
                </a:moveTo>
                <a:cubicBezTo>
                  <a:pt x="1148179" y="4109197"/>
                  <a:pt x="1356609" y="4372536"/>
                  <a:pt x="1343162" y="4087906"/>
                </a:cubicBezTo>
                <a:cubicBezTo>
                  <a:pt x="1329715" y="3803276"/>
                  <a:pt x="1074221" y="2743200"/>
                  <a:pt x="859068" y="2138082"/>
                </a:cubicBezTo>
                <a:cubicBezTo>
                  <a:pt x="643915" y="1532964"/>
                  <a:pt x="171026" y="813547"/>
                  <a:pt x="52244" y="457200"/>
                </a:cubicBezTo>
                <a:cubicBezTo>
                  <a:pt x="-66538" y="100853"/>
                  <a:pt x="39918" y="50426"/>
                  <a:pt x="146374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6440" y="26900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  <p:sp>
        <p:nvSpPr>
          <p:cNvPr id="26" name="Oval 25"/>
          <p:cNvSpPr/>
          <p:nvPr/>
        </p:nvSpPr>
        <p:spPr>
          <a:xfrm>
            <a:off x="670703" y="28829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88203" y="2857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410603" y="18288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702703" y="18288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036203" y="2984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47003" y="38227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334403" y="4762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31103" y="38227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918603" y="56896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9903" y="56769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118503" y="47752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820303" y="30099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4121779" y="3068147"/>
            <a:ext cx="494080" cy="54778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>
            <a:off x="360338" y="3068147"/>
            <a:ext cx="346941" cy="48210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5590467" y="2175321"/>
            <a:ext cx="5016843" cy="803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if(</a:t>
            </a:r>
            <a:r>
              <a:rPr lang="en-US" dirty="0" err="1">
                <a:latin typeface="Consolas" panose="020B0609020204030204" pitchFamily="49" charset="0"/>
              </a:rPr>
              <a:t>n.rb</a:t>
            </a:r>
            <a:r>
              <a:rPr lang="en-US" dirty="0">
                <a:latin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</a:rPr>
              <a:t>	return </a:t>
            </a:r>
            <a:r>
              <a:rPr lang="en-US" dirty="0" err="1">
                <a:latin typeface="Consolas" panose="020B0609020204030204" pitchFamily="49" charset="0"/>
              </a:rPr>
              <a:t>n.right</a:t>
            </a:r>
            <a:r>
              <a:rPr lang="en-US" dirty="0"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thread</a:t>
            </a:r>
          </a:p>
        </p:txBody>
      </p:sp>
      <p:sp>
        <p:nvSpPr>
          <p:cNvPr id="41" name="Rectangle: Rounded Corners 40"/>
          <p:cNvSpPr/>
          <p:nvPr/>
        </p:nvSpPr>
        <p:spPr>
          <a:xfrm>
            <a:off x="6516063" y="3902610"/>
            <a:ext cx="5340177" cy="72520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while(!n.lb)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// What does n.lb = 0 mean?</a:t>
            </a:r>
          </a:p>
          <a:p>
            <a:r>
              <a:rPr lang="en-US" dirty="0">
                <a:latin typeface="Consolas" panose="020B0609020204030204" pitchFamily="49" charset="0"/>
              </a:rPr>
              <a:t>	n=</a:t>
            </a:r>
            <a:r>
              <a:rPr lang="en-US" dirty="0" err="1">
                <a:latin typeface="Consolas" panose="020B0609020204030204" pitchFamily="49" charset="0"/>
              </a:rPr>
              <a:t>n.left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840478" y="2299265"/>
            <a:ext cx="1445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Constant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631660" y="3342037"/>
            <a:ext cx="1445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Linear</a:t>
            </a:r>
          </a:p>
        </p:txBody>
      </p:sp>
      <p:sp>
        <p:nvSpPr>
          <p:cNvPr id="44" name="Rectangle: Rounded Corners 3">
            <a:extLst>
              <a:ext uri="{FF2B5EF4-FFF2-40B4-BE49-F238E27FC236}">
                <a16:creationId xmlns:a16="http://schemas.microsoft.com/office/drawing/2014/main" id="{C28A8014-96F3-1D48-802E-67BB024694DB}"/>
              </a:ext>
            </a:extLst>
          </p:cNvPr>
          <p:cNvSpPr/>
          <p:nvPr/>
        </p:nvSpPr>
        <p:spPr>
          <a:xfrm>
            <a:off x="4155380" y="6029304"/>
            <a:ext cx="1780163" cy="6452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 time</a:t>
            </a:r>
          </a:p>
        </p:txBody>
      </p:sp>
      <p:sp>
        <p:nvSpPr>
          <p:cNvPr id="45" name="Rectangle: Rounded Corners 4">
            <a:extLst>
              <a:ext uri="{FF2B5EF4-FFF2-40B4-BE49-F238E27FC236}">
                <a16:creationId xmlns:a16="http://schemas.microsoft.com/office/drawing/2014/main" id="{CCF9B4F8-CA11-CB4D-9AF3-E8BA317030A1}"/>
              </a:ext>
            </a:extLst>
          </p:cNvPr>
          <p:cNvSpPr/>
          <p:nvPr/>
        </p:nvSpPr>
        <p:spPr>
          <a:xfrm>
            <a:off x="6168280" y="6029304"/>
            <a:ext cx="1458137" cy="64526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time</a:t>
            </a:r>
          </a:p>
        </p:txBody>
      </p:sp>
      <p:sp>
        <p:nvSpPr>
          <p:cNvPr id="46" name="Rectangle: Rounded Corners 5">
            <a:extLst>
              <a:ext uri="{FF2B5EF4-FFF2-40B4-BE49-F238E27FC236}">
                <a16:creationId xmlns:a16="http://schemas.microsoft.com/office/drawing/2014/main" id="{FF3E2647-3212-434A-8B5F-527E962E520A}"/>
              </a:ext>
            </a:extLst>
          </p:cNvPr>
          <p:cNvSpPr/>
          <p:nvPr/>
        </p:nvSpPr>
        <p:spPr>
          <a:xfrm>
            <a:off x="7846829" y="6029304"/>
            <a:ext cx="1636688" cy="64526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Logarithmic time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: Rounded Corners 5">
            <a:extLst>
              <a:ext uri="{FF2B5EF4-FFF2-40B4-BE49-F238E27FC236}">
                <a16:creationId xmlns:a16="http://schemas.microsoft.com/office/drawing/2014/main" id="{4760BA67-62FD-5D41-8D8B-2F59A0FE40B7}"/>
              </a:ext>
            </a:extLst>
          </p:cNvPr>
          <p:cNvSpPr/>
          <p:nvPr/>
        </p:nvSpPr>
        <p:spPr>
          <a:xfrm>
            <a:off x="9717112" y="6035332"/>
            <a:ext cx="1636688" cy="64526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Something else (what?)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5C93F3-B076-304F-852C-0EFCDD1FE95D}"/>
              </a:ext>
            </a:extLst>
          </p:cNvPr>
          <p:cNvSpPr/>
          <p:nvPr/>
        </p:nvSpPr>
        <p:spPr>
          <a:xfrm>
            <a:off x="5964195" y="52759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So, let’s answer this question: Finding the </a:t>
            </a:r>
            <a:r>
              <a:rPr lang="en-US" b="1" i="1" dirty="0" err="1">
                <a:solidFill>
                  <a:srgbClr val="FF0000"/>
                </a:solidFill>
              </a:rPr>
              <a:t>inorder</a:t>
            </a:r>
            <a:r>
              <a:rPr lang="en-US" b="1" i="1" dirty="0">
                <a:solidFill>
                  <a:srgbClr val="FF0000"/>
                </a:solidFill>
              </a:rPr>
              <a:t> successor of a node in a threaded tree runs in…</a:t>
            </a:r>
          </a:p>
        </p:txBody>
      </p:sp>
    </p:spTree>
    <p:extLst>
      <p:ext uri="{BB962C8B-B14F-4D97-AF65-F5344CB8AC3E}">
        <p14:creationId xmlns:p14="http://schemas.microsoft.com/office/powerpoint/2010/main" val="3536804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Finding the </a:t>
            </a:r>
            <a:r>
              <a:rPr lang="en-US" dirty="0" err="1"/>
              <a:t>inorder</a:t>
            </a:r>
            <a:r>
              <a:rPr lang="en-US" dirty="0"/>
              <a:t> successor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3678" y="1825625"/>
            <a:ext cx="7326517" cy="4822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Node </a:t>
            </a:r>
            <a:r>
              <a:rPr lang="en-US" sz="1800" dirty="0" err="1">
                <a:latin typeface="Consolas" panose="020B0609020204030204" pitchFamily="49" charset="0"/>
              </a:rPr>
              <a:t>inSucc</a:t>
            </a:r>
            <a:r>
              <a:rPr lang="en-US" sz="1800" dirty="0">
                <a:latin typeface="Consolas" panose="020B0609020204030204" pitchFamily="49" charset="0"/>
              </a:rPr>
              <a:t>(Node n){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else{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Go right and then as far left 		      // as you can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	n = </a:t>
            </a:r>
            <a:r>
              <a:rPr lang="en-US" sz="1800" dirty="0" err="1">
                <a:latin typeface="Consolas" panose="020B0609020204030204" pitchFamily="49" charset="0"/>
              </a:rPr>
              <a:t>n.right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	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	return n;	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}</a:t>
            </a:r>
            <a:endParaRPr lang="en-US" sz="1800" dirty="0"/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304357" y="153038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594504" y="262523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88174" y="269009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8" idx="3"/>
          </p:cNvCxnSpPr>
          <p:nvPr/>
        </p:nvCxnSpPr>
        <p:spPr>
          <a:xfrm flipH="1">
            <a:off x="1028109" y="1908432"/>
            <a:ext cx="1350643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8" idx="5"/>
            <a:endCxn id="10" idx="0"/>
          </p:cNvCxnSpPr>
          <p:nvPr/>
        </p:nvCxnSpPr>
        <p:spPr>
          <a:xfrm>
            <a:off x="2737962" y="1908432"/>
            <a:ext cx="1204212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17" idx="0"/>
          </p:cNvCxnSpPr>
          <p:nvPr/>
        </p:nvCxnSpPr>
        <p:spPr>
          <a:xfrm>
            <a:off x="1028109" y="3003284"/>
            <a:ext cx="421321" cy="5477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195430" y="355106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cxnSpLocks/>
            <a:stCxn id="17" idx="5"/>
          </p:cNvCxnSpPr>
          <p:nvPr/>
        </p:nvCxnSpPr>
        <p:spPr>
          <a:xfrm>
            <a:off x="1629035" y="3929114"/>
            <a:ext cx="488756" cy="553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002082" y="4483050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4" name="Oval 13"/>
          <p:cNvSpPr/>
          <p:nvPr/>
        </p:nvSpPr>
        <p:spPr>
          <a:xfrm>
            <a:off x="2834652" y="5410569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2389049" y="4870059"/>
            <a:ext cx="519998" cy="605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4552" y="3550256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18" name="Curved Connector 17"/>
          <p:cNvCxnSpPr>
            <a:stCxn id="14" idx="3"/>
          </p:cNvCxnSpPr>
          <p:nvPr/>
        </p:nvCxnSpPr>
        <p:spPr>
          <a:xfrm rot="5400000" flipH="1">
            <a:off x="655961" y="3315250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>
            <a:off x="1417506" y="4312099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>
            <a:off x="2160274" y="5308401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85531" y="3487503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22" name="Curved Connector 21"/>
          <p:cNvCxnSpPr>
            <a:stCxn id="8" idx="3"/>
            <a:endCxn id="6" idx="4"/>
          </p:cNvCxnSpPr>
          <p:nvPr/>
        </p:nvCxnSpPr>
        <p:spPr>
          <a:xfrm rot="5400000" flipH="1">
            <a:off x="2613037" y="1918615"/>
            <a:ext cx="1094852" cy="1204212"/>
          </a:xfrm>
          <a:prstGeom prst="curvedConnector3">
            <a:avLst>
              <a:gd name="adj1" fmla="val 24781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274097" y="1990165"/>
            <a:ext cx="1343779" cy="4210968"/>
          </a:xfrm>
          <a:custGeom>
            <a:avLst/>
            <a:gdLst>
              <a:gd name="connsiteX0" fmla="*/ 939750 w 1343779"/>
              <a:gd name="connsiteY0" fmla="*/ 3845859 h 4210968"/>
              <a:gd name="connsiteX1" fmla="*/ 1343162 w 1343779"/>
              <a:gd name="connsiteY1" fmla="*/ 4087906 h 4210968"/>
              <a:gd name="connsiteX2" fmla="*/ 859068 w 1343779"/>
              <a:gd name="connsiteY2" fmla="*/ 2138082 h 4210968"/>
              <a:gd name="connsiteX3" fmla="*/ 52244 w 1343779"/>
              <a:gd name="connsiteY3" fmla="*/ 457200 h 4210968"/>
              <a:gd name="connsiteX4" fmla="*/ 146374 w 1343779"/>
              <a:gd name="connsiteY4" fmla="*/ 0 h 421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779" h="4210968">
                <a:moveTo>
                  <a:pt x="939750" y="3845859"/>
                </a:moveTo>
                <a:cubicBezTo>
                  <a:pt x="1148179" y="4109197"/>
                  <a:pt x="1356609" y="4372536"/>
                  <a:pt x="1343162" y="4087906"/>
                </a:cubicBezTo>
                <a:cubicBezTo>
                  <a:pt x="1329715" y="3803276"/>
                  <a:pt x="1074221" y="2743200"/>
                  <a:pt x="859068" y="2138082"/>
                </a:cubicBezTo>
                <a:cubicBezTo>
                  <a:pt x="643915" y="1532964"/>
                  <a:pt x="171026" y="813547"/>
                  <a:pt x="52244" y="457200"/>
                </a:cubicBezTo>
                <a:cubicBezTo>
                  <a:pt x="-66538" y="100853"/>
                  <a:pt x="39918" y="50426"/>
                  <a:pt x="146374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6440" y="26900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  <p:sp>
        <p:nvSpPr>
          <p:cNvPr id="26" name="Oval 25"/>
          <p:cNvSpPr/>
          <p:nvPr/>
        </p:nvSpPr>
        <p:spPr>
          <a:xfrm>
            <a:off x="670703" y="28829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88203" y="2857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410603" y="18288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702703" y="18288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036203" y="2984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47003" y="38227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334403" y="4762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31103" y="38227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918603" y="56896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9903" y="56769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118503" y="47752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820303" y="30099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4121779" y="3068147"/>
            <a:ext cx="494080" cy="54778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>
            <a:off x="360338" y="3068147"/>
            <a:ext cx="346941" cy="48210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5590467" y="2175321"/>
            <a:ext cx="5016843" cy="803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if(</a:t>
            </a:r>
            <a:r>
              <a:rPr lang="en-US" dirty="0" err="1">
                <a:latin typeface="Consolas" panose="020B0609020204030204" pitchFamily="49" charset="0"/>
              </a:rPr>
              <a:t>n.rb</a:t>
            </a:r>
            <a:r>
              <a:rPr lang="en-US" dirty="0">
                <a:latin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</a:rPr>
              <a:t>	return </a:t>
            </a:r>
            <a:r>
              <a:rPr lang="en-US" dirty="0" err="1">
                <a:latin typeface="Consolas" panose="020B0609020204030204" pitchFamily="49" charset="0"/>
              </a:rPr>
              <a:t>n.right</a:t>
            </a:r>
            <a:r>
              <a:rPr lang="en-US" dirty="0"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thread</a:t>
            </a:r>
          </a:p>
        </p:txBody>
      </p:sp>
      <p:sp>
        <p:nvSpPr>
          <p:cNvPr id="41" name="Rectangle: Rounded Corners 40"/>
          <p:cNvSpPr/>
          <p:nvPr/>
        </p:nvSpPr>
        <p:spPr>
          <a:xfrm>
            <a:off x="6516063" y="3902610"/>
            <a:ext cx="5340177" cy="72520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while(!n.lb)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// What does n.lb = 0 mean?</a:t>
            </a:r>
          </a:p>
          <a:p>
            <a:r>
              <a:rPr lang="en-US" dirty="0">
                <a:latin typeface="Consolas" panose="020B0609020204030204" pitchFamily="49" charset="0"/>
              </a:rPr>
              <a:t>	n=</a:t>
            </a:r>
            <a:r>
              <a:rPr lang="en-US" dirty="0" err="1">
                <a:latin typeface="Consolas" panose="020B0609020204030204" pitchFamily="49" charset="0"/>
              </a:rPr>
              <a:t>n.left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840478" y="2299265"/>
            <a:ext cx="1445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Constant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631660" y="3342037"/>
            <a:ext cx="1445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Linear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5C93F3-B076-304F-852C-0EFCDD1FE95D}"/>
              </a:ext>
            </a:extLst>
          </p:cNvPr>
          <p:cNvSpPr/>
          <p:nvPr/>
        </p:nvSpPr>
        <p:spPr>
          <a:xfrm>
            <a:off x="5972798" y="52192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So, let’s answer this question: Finding the </a:t>
            </a:r>
            <a:r>
              <a:rPr lang="en-US" b="1" i="1" dirty="0" err="1">
                <a:solidFill>
                  <a:srgbClr val="FF0000"/>
                </a:solidFill>
              </a:rPr>
              <a:t>inorder</a:t>
            </a:r>
            <a:r>
              <a:rPr lang="en-US" b="1" i="1" dirty="0">
                <a:solidFill>
                  <a:srgbClr val="FF0000"/>
                </a:solidFill>
              </a:rPr>
              <a:t> successor of a node in a threaded tree runs in…</a:t>
            </a:r>
          </a:p>
        </p:txBody>
      </p:sp>
      <p:sp>
        <p:nvSpPr>
          <p:cNvPr id="48" name="Rectangle: Rounded Corners 3">
            <a:extLst>
              <a:ext uri="{FF2B5EF4-FFF2-40B4-BE49-F238E27FC236}">
                <a16:creationId xmlns:a16="http://schemas.microsoft.com/office/drawing/2014/main" id="{E24BC6BB-5726-FB4E-8ADC-E07B90A47BA3}"/>
              </a:ext>
            </a:extLst>
          </p:cNvPr>
          <p:cNvSpPr/>
          <p:nvPr/>
        </p:nvSpPr>
        <p:spPr>
          <a:xfrm>
            <a:off x="3759034" y="6081113"/>
            <a:ext cx="1780163" cy="6452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 time</a:t>
            </a:r>
          </a:p>
        </p:txBody>
      </p:sp>
      <p:sp>
        <p:nvSpPr>
          <p:cNvPr id="49" name="Rectangle: Rounded Corners 4">
            <a:extLst>
              <a:ext uri="{FF2B5EF4-FFF2-40B4-BE49-F238E27FC236}">
                <a16:creationId xmlns:a16="http://schemas.microsoft.com/office/drawing/2014/main" id="{5C0E6D3A-36F9-B54E-8926-265546081933}"/>
              </a:ext>
            </a:extLst>
          </p:cNvPr>
          <p:cNvSpPr/>
          <p:nvPr/>
        </p:nvSpPr>
        <p:spPr>
          <a:xfrm>
            <a:off x="5708726" y="6071714"/>
            <a:ext cx="1458137" cy="64526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time</a:t>
            </a:r>
          </a:p>
        </p:txBody>
      </p:sp>
      <p:sp>
        <p:nvSpPr>
          <p:cNvPr id="50" name="Rectangle: Rounded Corners 5">
            <a:extLst>
              <a:ext uri="{FF2B5EF4-FFF2-40B4-BE49-F238E27FC236}">
                <a16:creationId xmlns:a16="http://schemas.microsoft.com/office/drawing/2014/main" id="{BC3B8712-B639-AB49-9678-7B9FDE0BF568}"/>
              </a:ext>
            </a:extLst>
          </p:cNvPr>
          <p:cNvSpPr/>
          <p:nvPr/>
        </p:nvSpPr>
        <p:spPr>
          <a:xfrm>
            <a:off x="7387275" y="6071714"/>
            <a:ext cx="1636688" cy="64526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Logarithmic time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: Rounded Corners 5">
            <a:extLst>
              <a:ext uri="{FF2B5EF4-FFF2-40B4-BE49-F238E27FC236}">
                <a16:creationId xmlns:a16="http://schemas.microsoft.com/office/drawing/2014/main" id="{60499930-A0A9-EC44-A116-C8DD8A04C642}"/>
              </a:ext>
            </a:extLst>
          </p:cNvPr>
          <p:cNvSpPr/>
          <p:nvPr/>
        </p:nvSpPr>
        <p:spPr>
          <a:xfrm>
            <a:off x="9257558" y="6077742"/>
            <a:ext cx="1636688" cy="64526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Something else (what?)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AF82E45-4F3A-5746-B187-983A350C0CEF}"/>
              </a:ext>
            </a:extLst>
          </p:cNvPr>
          <p:cNvSpPr txBox="1"/>
          <p:nvPr/>
        </p:nvSpPr>
        <p:spPr>
          <a:xfrm>
            <a:off x="9594019" y="5664296"/>
            <a:ext cx="29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rgbClr val="FF0000"/>
                </a:solidFill>
              </a:rPr>
              <a:t>Amortized</a:t>
            </a:r>
            <a:r>
              <a:rPr lang="en-US" b="1" dirty="0">
                <a:solidFill>
                  <a:srgbClr val="FF0000"/>
                </a:solidFill>
              </a:rPr>
              <a:t> constant time!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98785F-151C-9748-9D7F-053C4D660A12}"/>
              </a:ext>
            </a:extLst>
          </p:cNvPr>
          <p:cNvSpPr/>
          <p:nvPr/>
        </p:nvSpPr>
        <p:spPr>
          <a:xfrm>
            <a:off x="9023963" y="6071714"/>
            <a:ext cx="2036519" cy="6546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65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Finding the </a:t>
            </a:r>
            <a:r>
              <a:rPr lang="en-US" dirty="0" err="1"/>
              <a:t>inorder</a:t>
            </a:r>
            <a:r>
              <a:rPr lang="en-US" dirty="0"/>
              <a:t> successor</a:t>
            </a:r>
          </a:p>
        </p:txBody>
      </p:sp>
      <p:sp>
        <p:nvSpPr>
          <p:cNvPr id="4" name="Oval 3"/>
          <p:cNvSpPr/>
          <p:nvPr/>
        </p:nvSpPr>
        <p:spPr>
          <a:xfrm>
            <a:off x="2304357" y="153038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594504" y="262523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88174" y="269009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8" idx="3"/>
          </p:cNvCxnSpPr>
          <p:nvPr/>
        </p:nvCxnSpPr>
        <p:spPr>
          <a:xfrm flipH="1">
            <a:off x="1028109" y="1908432"/>
            <a:ext cx="1350643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8" idx="5"/>
            <a:endCxn id="10" idx="0"/>
          </p:cNvCxnSpPr>
          <p:nvPr/>
        </p:nvCxnSpPr>
        <p:spPr>
          <a:xfrm>
            <a:off x="2737962" y="1908432"/>
            <a:ext cx="1204212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17" idx="0"/>
          </p:cNvCxnSpPr>
          <p:nvPr/>
        </p:nvCxnSpPr>
        <p:spPr>
          <a:xfrm>
            <a:off x="1028109" y="3003284"/>
            <a:ext cx="421321" cy="5477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195430" y="355106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cxnSpLocks/>
            <a:stCxn id="17" idx="5"/>
          </p:cNvCxnSpPr>
          <p:nvPr/>
        </p:nvCxnSpPr>
        <p:spPr>
          <a:xfrm>
            <a:off x="1629035" y="3929114"/>
            <a:ext cx="488756" cy="553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002082" y="4483050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4" name="Oval 13"/>
          <p:cNvSpPr/>
          <p:nvPr/>
        </p:nvSpPr>
        <p:spPr>
          <a:xfrm>
            <a:off x="2834652" y="5410569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2389049" y="4870059"/>
            <a:ext cx="519998" cy="605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4552" y="3550256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18" name="Curved Connector 17"/>
          <p:cNvCxnSpPr>
            <a:stCxn id="14" idx="3"/>
          </p:cNvCxnSpPr>
          <p:nvPr/>
        </p:nvCxnSpPr>
        <p:spPr>
          <a:xfrm rot="5400000" flipH="1">
            <a:off x="655961" y="3315250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>
            <a:off x="1417506" y="4312099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>
            <a:off x="2160274" y="5308401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85531" y="3487503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22" name="Curved Connector 21"/>
          <p:cNvCxnSpPr>
            <a:stCxn id="8" idx="3"/>
            <a:endCxn id="6" idx="4"/>
          </p:cNvCxnSpPr>
          <p:nvPr/>
        </p:nvCxnSpPr>
        <p:spPr>
          <a:xfrm rot="5400000" flipH="1">
            <a:off x="2613037" y="1918615"/>
            <a:ext cx="1094852" cy="1204212"/>
          </a:xfrm>
          <a:prstGeom prst="curvedConnector3">
            <a:avLst>
              <a:gd name="adj1" fmla="val 24781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274097" y="1990165"/>
            <a:ext cx="1343779" cy="4210968"/>
          </a:xfrm>
          <a:custGeom>
            <a:avLst/>
            <a:gdLst>
              <a:gd name="connsiteX0" fmla="*/ 939750 w 1343779"/>
              <a:gd name="connsiteY0" fmla="*/ 3845859 h 4210968"/>
              <a:gd name="connsiteX1" fmla="*/ 1343162 w 1343779"/>
              <a:gd name="connsiteY1" fmla="*/ 4087906 h 4210968"/>
              <a:gd name="connsiteX2" fmla="*/ 859068 w 1343779"/>
              <a:gd name="connsiteY2" fmla="*/ 2138082 h 4210968"/>
              <a:gd name="connsiteX3" fmla="*/ 52244 w 1343779"/>
              <a:gd name="connsiteY3" fmla="*/ 457200 h 4210968"/>
              <a:gd name="connsiteX4" fmla="*/ 146374 w 1343779"/>
              <a:gd name="connsiteY4" fmla="*/ 0 h 421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779" h="4210968">
                <a:moveTo>
                  <a:pt x="939750" y="3845859"/>
                </a:moveTo>
                <a:cubicBezTo>
                  <a:pt x="1148179" y="4109197"/>
                  <a:pt x="1356609" y="4372536"/>
                  <a:pt x="1343162" y="4087906"/>
                </a:cubicBezTo>
                <a:cubicBezTo>
                  <a:pt x="1329715" y="3803276"/>
                  <a:pt x="1074221" y="2743200"/>
                  <a:pt x="859068" y="2138082"/>
                </a:cubicBezTo>
                <a:cubicBezTo>
                  <a:pt x="643915" y="1532964"/>
                  <a:pt x="171026" y="813547"/>
                  <a:pt x="52244" y="457200"/>
                </a:cubicBezTo>
                <a:cubicBezTo>
                  <a:pt x="-66538" y="100853"/>
                  <a:pt x="39918" y="50426"/>
                  <a:pt x="146374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6440" y="26900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  <p:sp>
        <p:nvSpPr>
          <p:cNvPr id="26" name="Oval 25"/>
          <p:cNvSpPr/>
          <p:nvPr/>
        </p:nvSpPr>
        <p:spPr>
          <a:xfrm>
            <a:off x="670703" y="28829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88203" y="2857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410603" y="18288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702703" y="18288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036203" y="2984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47003" y="38227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334403" y="4762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31103" y="38227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918603" y="56896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9903" y="56769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118503" y="47752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820303" y="30099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4121779" y="3068147"/>
            <a:ext cx="494080" cy="54778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>
            <a:off x="360338" y="3068147"/>
            <a:ext cx="346941" cy="48210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63978" y="5572897"/>
            <a:ext cx="65037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But hold on… </a:t>
            </a:r>
            <a:r>
              <a:rPr lang="en-US" sz="2200" b="1" dirty="0">
                <a:solidFill>
                  <a:srgbClr val="0070C0"/>
                </a:solidFill>
              </a:rPr>
              <a:t>best case constant</a:t>
            </a:r>
            <a:r>
              <a:rPr lang="en-US" sz="2200" dirty="0"/>
              <a:t>,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worst-case linear</a:t>
            </a:r>
            <a:r>
              <a:rPr lang="en-US" sz="2200" dirty="0"/>
              <a:t>, how does that mean </a:t>
            </a:r>
            <a:r>
              <a:rPr lang="en-US" sz="2200" b="1" i="1" u="sng" dirty="0">
                <a:solidFill>
                  <a:schemeClr val="accent2">
                    <a:lumMod val="75000"/>
                  </a:schemeClr>
                </a:solidFill>
              </a:rPr>
              <a:t>amortized constant?</a:t>
            </a: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4886079" y="1978024"/>
            <a:ext cx="7305921" cy="4460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Node </a:t>
            </a:r>
            <a:r>
              <a:rPr lang="en-US" sz="1800" dirty="0" err="1">
                <a:latin typeface="Consolas" panose="020B0609020204030204" pitchFamily="49" charset="0"/>
              </a:rPr>
              <a:t>inSucc</a:t>
            </a:r>
            <a:r>
              <a:rPr lang="en-US" sz="1800" dirty="0">
                <a:latin typeface="Consolas" panose="020B0609020204030204" pitchFamily="49" charset="0"/>
              </a:rPr>
              <a:t>(Node n){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	else{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Go right and then as far left 		      // as you can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		n = </a:t>
            </a:r>
            <a:r>
              <a:rPr lang="en-US" sz="1800" dirty="0" err="1">
                <a:latin typeface="Consolas" panose="020B0609020204030204" pitchFamily="49" charset="0"/>
              </a:rPr>
              <a:t>n.right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	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		return n;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	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5" name="Rectangle: Rounded Corners 44"/>
          <p:cNvSpPr/>
          <p:nvPr/>
        </p:nvSpPr>
        <p:spPr>
          <a:xfrm>
            <a:off x="5609667" y="2329820"/>
            <a:ext cx="5016843" cy="803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if(</a:t>
            </a:r>
            <a:r>
              <a:rPr lang="en-US" dirty="0" err="1">
                <a:latin typeface="Consolas" panose="020B0609020204030204" pitchFamily="49" charset="0"/>
              </a:rPr>
              <a:t>n.rb</a:t>
            </a:r>
            <a:r>
              <a:rPr lang="en-US" dirty="0">
                <a:latin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</a:rPr>
              <a:t>	return </a:t>
            </a:r>
            <a:r>
              <a:rPr lang="en-US" dirty="0" err="1">
                <a:latin typeface="Consolas" panose="020B0609020204030204" pitchFamily="49" charset="0"/>
              </a:rPr>
              <a:t>n.right</a:t>
            </a:r>
            <a:r>
              <a:rPr lang="en-US" dirty="0"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thread</a:t>
            </a:r>
          </a:p>
        </p:txBody>
      </p:sp>
      <p:sp>
        <p:nvSpPr>
          <p:cNvPr id="46" name="Rectangle: Rounded Corners 45"/>
          <p:cNvSpPr/>
          <p:nvPr/>
        </p:nvSpPr>
        <p:spPr>
          <a:xfrm>
            <a:off x="6674710" y="4089504"/>
            <a:ext cx="5340177" cy="72520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while(!n.lb)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// What does n.lb = 0 mean?</a:t>
            </a:r>
          </a:p>
          <a:p>
            <a:r>
              <a:rPr lang="en-US" dirty="0">
                <a:latin typeface="Consolas" panose="020B0609020204030204" pitchFamily="49" charset="0"/>
              </a:rPr>
              <a:t>	n=</a:t>
            </a:r>
            <a:r>
              <a:rPr lang="en-US" dirty="0" err="1">
                <a:latin typeface="Consolas" panose="020B0609020204030204" pitchFamily="49" charset="0"/>
              </a:rPr>
              <a:t>n.left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973811" y="1928005"/>
            <a:ext cx="1445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Constant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418039" y="3671784"/>
            <a:ext cx="1445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Linear</a:t>
            </a:r>
          </a:p>
        </p:txBody>
      </p:sp>
      <p:pic>
        <p:nvPicPr>
          <p:cNvPr id="52" name="Picture 51" descr="A picture containing man, wall, person, indoor&#10;&#10;Description generated with very high confidence">
            <a:extLst>
              <a:ext uri="{FF2B5EF4-FFF2-40B4-BE49-F238E27FC236}">
                <a16:creationId xmlns:a16="http://schemas.microsoft.com/office/drawing/2014/main" id="{2703CA32-E8F2-6641-98D9-FD6EED728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261" y="6022871"/>
            <a:ext cx="1236606" cy="81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30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/>
              <a:t>Let’s write some code… on paper!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down a recursive implementation of </a:t>
            </a:r>
            <a:r>
              <a:rPr lang="en-US" dirty="0" err="1"/>
              <a:t>inorder</a:t>
            </a:r>
            <a:r>
              <a:rPr lang="en-US" dirty="0"/>
              <a:t> traversal in Java. You have a max of 5 minutes.</a:t>
            </a:r>
          </a:p>
          <a:p>
            <a:r>
              <a:rPr lang="en-US" dirty="0"/>
              <a:t>Be as detailed as you can. Do many iterations if necessary!</a:t>
            </a:r>
          </a:p>
          <a:p>
            <a:r>
              <a:rPr lang="en-US" dirty="0"/>
              <a:t>Ask me for paper if you need it.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Berate me </a:t>
            </a:r>
            <a:r>
              <a:rPr lang="en-US" dirty="0"/>
              <a:t>if I you need it and </a:t>
            </a:r>
            <a:r>
              <a:rPr lang="en-US" dirty="0">
                <a:solidFill>
                  <a:schemeClr val="accent1"/>
                </a:solidFill>
              </a:rPr>
              <a:t>I forgot 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0516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Finding the </a:t>
            </a:r>
            <a:r>
              <a:rPr lang="en-US" dirty="0" err="1"/>
              <a:t>inorder</a:t>
            </a:r>
            <a:r>
              <a:rPr lang="en-US" dirty="0"/>
              <a:t> successor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3678" y="1825625"/>
            <a:ext cx="7326517" cy="4822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Node </a:t>
            </a:r>
            <a:r>
              <a:rPr lang="en-US" sz="1800" dirty="0" err="1">
                <a:latin typeface="Consolas" panose="020B0609020204030204" pitchFamily="49" charset="0"/>
              </a:rPr>
              <a:t>inSucc</a:t>
            </a:r>
            <a:r>
              <a:rPr lang="en-US" sz="1800" dirty="0">
                <a:latin typeface="Consolas" panose="020B0609020204030204" pitchFamily="49" charset="0"/>
              </a:rPr>
              <a:t>(Node n){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if(</a:t>
            </a:r>
            <a:r>
              <a:rPr lang="en-US" sz="1800" dirty="0" err="1">
                <a:latin typeface="Consolas" panose="020B0609020204030204" pitchFamily="49" charset="0"/>
              </a:rPr>
              <a:t>n.right</a:t>
            </a:r>
            <a:r>
              <a:rPr lang="en-US" sz="1800" dirty="0">
                <a:latin typeface="Consolas" panose="020B0609020204030204" pitchFamily="49" charset="0"/>
              </a:rPr>
              <a:t> == null) return;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else{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Go right and then as far left 		      // as you can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	n = </a:t>
            </a:r>
            <a:r>
              <a:rPr lang="en-US" sz="1800" dirty="0" err="1">
                <a:latin typeface="Consolas" panose="020B0609020204030204" pitchFamily="49" charset="0"/>
              </a:rPr>
              <a:t>n.right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	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	return n;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Oval 3"/>
          <p:cNvSpPr/>
          <p:nvPr/>
        </p:nvSpPr>
        <p:spPr>
          <a:xfrm>
            <a:off x="2304357" y="153038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594504" y="262523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88174" y="269009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8" idx="3"/>
          </p:cNvCxnSpPr>
          <p:nvPr/>
        </p:nvCxnSpPr>
        <p:spPr>
          <a:xfrm flipH="1">
            <a:off x="1028109" y="1908432"/>
            <a:ext cx="1350643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8" idx="5"/>
            <a:endCxn id="10" idx="0"/>
          </p:cNvCxnSpPr>
          <p:nvPr/>
        </p:nvCxnSpPr>
        <p:spPr>
          <a:xfrm>
            <a:off x="2737962" y="1908432"/>
            <a:ext cx="1204212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17" idx="0"/>
          </p:cNvCxnSpPr>
          <p:nvPr/>
        </p:nvCxnSpPr>
        <p:spPr>
          <a:xfrm>
            <a:off x="1028109" y="3003284"/>
            <a:ext cx="421321" cy="5477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195430" y="355106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cxnSpLocks/>
            <a:stCxn id="17" idx="5"/>
          </p:cNvCxnSpPr>
          <p:nvPr/>
        </p:nvCxnSpPr>
        <p:spPr>
          <a:xfrm>
            <a:off x="1629035" y="3929114"/>
            <a:ext cx="488756" cy="553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002082" y="4483050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4" name="Oval 13"/>
          <p:cNvSpPr/>
          <p:nvPr/>
        </p:nvSpPr>
        <p:spPr>
          <a:xfrm>
            <a:off x="2834652" y="5410569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2389049" y="4870059"/>
            <a:ext cx="519998" cy="605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4552" y="3550256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18" name="Curved Connector 17"/>
          <p:cNvCxnSpPr>
            <a:stCxn id="14" idx="3"/>
          </p:cNvCxnSpPr>
          <p:nvPr/>
        </p:nvCxnSpPr>
        <p:spPr>
          <a:xfrm rot="5400000" flipH="1">
            <a:off x="655961" y="3315250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>
            <a:off x="1417506" y="4312099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>
            <a:off x="2160274" y="5308401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85531" y="3487503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22" name="Curved Connector 21"/>
          <p:cNvCxnSpPr>
            <a:stCxn id="8" idx="3"/>
            <a:endCxn id="6" idx="4"/>
          </p:cNvCxnSpPr>
          <p:nvPr/>
        </p:nvCxnSpPr>
        <p:spPr>
          <a:xfrm rot="5400000" flipH="1">
            <a:off x="2613037" y="1918615"/>
            <a:ext cx="1094852" cy="1204212"/>
          </a:xfrm>
          <a:prstGeom prst="curvedConnector3">
            <a:avLst>
              <a:gd name="adj1" fmla="val 24781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274097" y="1990165"/>
            <a:ext cx="1343779" cy="4210968"/>
          </a:xfrm>
          <a:custGeom>
            <a:avLst/>
            <a:gdLst>
              <a:gd name="connsiteX0" fmla="*/ 939750 w 1343779"/>
              <a:gd name="connsiteY0" fmla="*/ 3845859 h 4210968"/>
              <a:gd name="connsiteX1" fmla="*/ 1343162 w 1343779"/>
              <a:gd name="connsiteY1" fmla="*/ 4087906 h 4210968"/>
              <a:gd name="connsiteX2" fmla="*/ 859068 w 1343779"/>
              <a:gd name="connsiteY2" fmla="*/ 2138082 h 4210968"/>
              <a:gd name="connsiteX3" fmla="*/ 52244 w 1343779"/>
              <a:gd name="connsiteY3" fmla="*/ 457200 h 4210968"/>
              <a:gd name="connsiteX4" fmla="*/ 146374 w 1343779"/>
              <a:gd name="connsiteY4" fmla="*/ 0 h 421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779" h="4210968">
                <a:moveTo>
                  <a:pt x="939750" y="3845859"/>
                </a:moveTo>
                <a:cubicBezTo>
                  <a:pt x="1148179" y="4109197"/>
                  <a:pt x="1356609" y="4372536"/>
                  <a:pt x="1343162" y="4087906"/>
                </a:cubicBezTo>
                <a:cubicBezTo>
                  <a:pt x="1329715" y="3803276"/>
                  <a:pt x="1074221" y="2743200"/>
                  <a:pt x="859068" y="2138082"/>
                </a:cubicBezTo>
                <a:cubicBezTo>
                  <a:pt x="643915" y="1532964"/>
                  <a:pt x="171026" y="813547"/>
                  <a:pt x="52244" y="457200"/>
                </a:cubicBezTo>
                <a:cubicBezTo>
                  <a:pt x="-66538" y="100853"/>
                  <a:pt x="39918" y="50426"/>
                  <a:pt x="146374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6440" y="26900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  <p:sp>
        <p:nvSpPr>
          <p:cNvPr id="26" name="Oval 25"/>
          <p:cNvSpPr/>
          <p:nvPr/>
        </p:nvSpPr>
        <p:spPr>
          <a:xfrm>
            <a:off x="670703" y="28829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88203" y="2857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410603" y="18288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702703" y="18288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036203" y="2984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47003" y="38227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334403" y="4762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31103" y="38227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918603" y="56896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9903" y="56769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118503" y="47752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820303" y="30099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4121779" y="3068147"/>
            <a:ext cx="494080" cy="54778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>
            <a:off x="360338" y="3068147"/>
            <a:ext cx="346941" cy="48210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5684108" y="2520778"/>
            <a:ext cx="5016843" cy="803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if(</a:t>
            </a:r>
            <a:r>
              <a:rPr lang="en-US" dirty="0" err="1">
                <a:latin typeface="Consolas" panose="020B0609020204030204" pitchFamily="49" charset="0"/>
              </a:rPr>
              <a:t>n.rb</a:t>
            </a:r>
            <a:r>
              <a:rPr lang="en-US" dirty="0">
                <a:latin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</a:rPr>
              <a:t>	n = </a:t>
            </a:r>
            <a:r>
              <a:rPr lang="en-US" dirty="0" err="1">
                <a:latin typeface="Consolas" panose="020B0609020204030204" pitchFamily="49" charset="0"/>
              </a:rPr>
              <a:t>n.right</a:t>
            </a:r>
            <a:r>
              <a:rPr lang="en-US" dirty="0"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thread</a:t>
            </a:r>
          </a:p>
        </p:txBody>
      </p:sp>
      <p:sp>
        <p:nvSpPr>
          <p:cNvPr id="41" name="Rectangle: Rounded Corners 40"/>
          <p:cNvSpPr/>
          <p:nvPr/>
        </p:nvSpPr>
        <p:spPr>
          <a:xfrm>
            <a:off x="6559379" y="4236780"/>
            <a:ext cx="5340177" cy="75186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while(!n.lb)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// What does n.lb = 0 mean?</a:t>
            </a:r>
          </a:p>
          <a:p>
            <a:r>
              <a:rPr lang="en-US" dirty="0">
                <a:latin typeface="Consolas" panose="020B0609020204030204" pitchFamily="49" charset="0"/>
              </a:rPr>
              <a:t>	n=</a:t>
            </a:r>
            <a:r>
              <a:rPr lang="en-US" dirty="0" err="1">
                <a:latin typeface="Consolas" panose="020B0609020204030204" pitchFamily="49" charset="0"/>
              </a:rPr>
              <a:t>n.left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453815" y="2011092"/>
            <a:ext cx="1445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Constant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322009" y="3772521"/>
            <a:ext cx="1445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Linear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26944" y="5689600"/>
            <a:ext cx="7024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hold on… </a:t>
            </a:r>
            <a:r>
              <a:rPr lang="en-US" b="1" dirty="0">
                <a:solidFill>
                  <a:srgbClr val="002060"/>
                </a:solidFill>
              </a:rPr>
              <a:t>best case constant</a:t>
            </a:r>
            <a:r>
              <a:rPr lang="en-US" dirty="0"/>
              <a:t>,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worst-case linear</a:t>
            </a:r>
            <a:r>
              <a:rPr lang="en-US" dirty="0"/>
              <a:t>, how does that mean </a:t>
            </a:r>
            <a:r>
              <a:rPr lang="en-US" b="1" i="1" u="sng" dirty="0">
                <a:solidFill>
                  <a:schemeClr val="accent2">
                    <a:lumMod val="75000"/>
                  </a:schemeClr>
                </a:solidFill>
              </a:rPr>
              <a:t>amortized constant?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Let’s present the full </a:t>
            </a:r>
            <a:r>
              <a:rPr lang="en-US" b="1" dirty="0" err="1">
                <a:solidFill>
                  <a:srgbClr val="FF66FF"/>
                </a:solidFill>
              </a:rPr>
              <a:t>inorder</a:t>
            </a:r>
            <a:r>
              <a:rPr lang="en-US" b="1" dirty="0">
                <a:solidFill>
                  <a:srgbClr val="FF66FF"/>
                </a:solidFill>
              </a:rPr>
              <a:t> traversal</a:t>
            </a:r>
            <a:r>
              <a:rPr lang="en-US" dirty="0">
                <a:solidFill>
                  <a:srgbClr val="FF66FF"/>
                </a:solidFill>
              </a:rPr>
              <a:t> </a:t>
            </a:r>
            <a:r>
              <a:rPr lang="en-US" dirty="0" err="1"/>
              <a:t>algo</a:t>
            </a:r>
            <a:r>
              <a:rPr lang="en-US" dirty="0"/>
              <a:t> first and then we’ll talk about this in detail…</a:t>
            </a:r>
          </a:p>
        </p:txBody>
      </p:sp>
      <p:pic>
        <p:nvPicPr>
          <p:cNvPr id="44" name="Picture 43" descr="A picture containing man, wall, person, indoor&#10;&#10;Description generated with very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476" y="5898361"/>
            <a:ext cx="1236606" cy="81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1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 for you</a:t>
            </a:r>
          </a:p>
        </p:txBody>
      </p:sp>
      <p:sp>
        <p:nvSpPr>
          <p:cNvPr id="4" name="Oval 3"/>
          <p:cNvSpPr/>
          <p:nvPr/>
        </p:nvSpPr>
        <p:spPr>
          <a:xfrm>
            <a:off x="2304357" y="153038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594504" y="262523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88174" y="269009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8" idx="3"/>
          </p:cNvCxnSpPr>
          <p:nvPr/>
        </p:nvCxnSpPr>
        <p:spPr>
          <a:xfrm flipH="1">
            <a:off x="1028109" y="1908432"/>
            <a:ext cx="1350643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8" idx="5"/>
            <a:endCxn id="10" idx="0"/>
          </p:cNvCxnSpPr>
          <p:nvPr/>
        </p:nvCxnSpPr>
        <p:spPr>
          <a:xfrm>
            <a:off x="2737962" y="1908432"/>
            <a:ext cx="1204212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17" idx="0"/>
          </p:cNvCxnSpPr>
          <p:nvPr/>
        </p:nvCxnSpPr>
        <p:spPr>
          <a:xfrm>
            <a:off x="1028109" y="3003284"/>
            <a:ext cx="421321" cy="5477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195430" y="355106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cxnSpLocks/>
            <a:stCxn id="17" idx="5"/>
          </p:cNvCxnSpPr>
          <p:nvPr/>
        </p:nvCxnSpPr>
        <p:spPr>
          <a:xfrm>
            <a:off x="1629035" y="3929114"/>
            <a:ext cx="488756" cy="553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002082" y="4483050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4" name="Oval 13"/>
          <p:cNvSpPr/>
          <p:nvPr/>
        </p:nvSpPr>
        <p:spPr>
          <a:xfrm>
            <a:off x="2834652" y="5410569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2389049" y="4870059"/>
            <a:ext cx="519998" cy="605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4552" y="3550256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18" name="Curved Connector 17"/>
          <p:cNvCxnSpPr>
            <a:stCxn id="14" idx="3"/>
          </p:cNvCxnSpPr>
          <p:nvPr/>
        </p:nvCxnSpPr>
        <p:spPr>
          <a:xfrm rot="5400000" flipH="1">
            <a:off x="655961" y="3315250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>
            <a:off x="1417506" y="4312099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>
            <a:off x="2160274" y="5308401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85531" y="3477671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22" name="Curved Connector 21"/>
          <p:cNvCxnSpPr>
            <a:stCxn id="8" idx="3"/>
            <a:endCxn id="6" idx="4"/>
          </p:cNvCxnSpPr>
          <p:nvPr/>
        </p:nvCxnSpPr>
        <p:spPr>
          <a:xfrm rot="5400000" flipH="1">
            <a:off x="2613037" y="1918615"/>
            <a:ext cx="1094852" cy="1204212"/>
          </a:xfrm>
          <a:prstGeom prst="curvedConnector3">
            <a:avLst>
              <a:gd name="adj1" fmla="val 24781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274097" y="1990165"/>
            <a:ext cx="1343779" cy="4210968"/>
          </a:xfrm>
          <a:custGeom>
            <a:avLst/>
            <a:gdLst>
              <a:gd name="connsiteX0" fmla="*/ 939750 w 1343779"/>
              <a:gd name="connsiteY0" fmla="*/ 3845859 h 4210968"/>
              <a:gd name="connsiteX1" fmla="*/ 1343162 w 1343779"/>
              <a:gd name="connsiteY1" fmla="*/ 4087906 h 4210968"/>
              <a:gd name="connsiteX2" fmla="*/ 859068 w 1343779"/>
              <a:gd name="connsiteY2" fmla="*/ 2138082 h 4210968"/>
              <a:gd name="connsiteX3" fmla="*/ 52244 w 1343779"/>
              <a:gd name="connsiteY3" fmla="*/ 457200 h 4210968"/>
              <a:gd name="connsiteX4" fmla="*/ 146374 w 1343779"/>
              <a:gd name="connsiteY4" fmla="*/ 0 h 421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779" h="4210968">
                <a:moveTo>
                  <a:pt x="939750" y="3845859"/>
                </a:moveTo>
                <a:cubicBezTo>
                  <a:pt x="1148179" y="4109197"/>
                  <a:pt x="1356609" y="4372536"/>
                  <a:pt x="1343162" y="4087906"/>
                </a:cubicBezTo>
                <a:cubicBezTo>
                  <a:pt x="1329715" y="3803276"/>
                  <a:pt x="1074221" y="2743200"/>
                  <a:pt x="859068" y="2138082"/>
                </a:cubicBezTo>
                <a:cubicBezTo>
                  <a:pt x="643915" y="1532964"/>
                  <a:pt x="171026" y="813547"/>
                  <a:pt x="52244" y="457200"/>
                </a:cubicBezTo>
                <a:cubicBezTo>
                  <a:pt x="-66538" y="100853"/>
                  <a:pt x="39918" y="50426"/>
                  <a:pt x="146374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6440" y="26900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  <p:sp>
        <p:nvSpPr>
          <p:cNvPr id="26" name="Oval 25"/>
          <p:cNvSpPr/>
          <p:nvPr/>
        </p:nvSpPr>
        <p:spPr>
          <a:xfrm>
            <a:off x="670703" y="28829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88203" y="2857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410603" y="18288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702703" y="18288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036203" y="2984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47003" y="38227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334403" y="4762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31103" y="38227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918603" y="56896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9903" y="56769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118503" y="47752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820303" y="30099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4121779" y="3068147"/>
            <a:ext cx="494080" cy="54778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>
            <a:off x="360338" y="3068147"/>
            <a:ext cx="346941" cy="48210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33678" y="1825625"/>
                <a:ext cx="7326517" cy="48223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200" b="1" dirty="0">
                    <a:solidFill>
                      <a:srgbClr val="FF66FF"/>
                    </a:solidFill>
                    <a:latin typeface="Calibri (Body)"/>
                  </a:rPr>
                  <a:t>How many pointers are there in a binary tree with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FF66FF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200" b="1" dirty="0">
                    <a:solidFill>
                      <a:srgbClr val="FF66FF"/>
                    </a:solidFill>
                    <a:latin typeface="Calibri (Body)"/>
                  </a:rPr>
                  <a:t> nodes?</a:t>
                </a:r>
                <a:r>
                  <a:rPr lang="en-US" sz="1800" dirty="0">
                    <a:latin typeface="Calibri (Body)"/>
                  </a:rPr>
                  <a:t> (threaded, balanced, unbalanced, search, random, whatever)</a:t>
                </a:r>
              </a:p>
            </p:txBody>
          </p:sp>
        </mc:Choice>
        <mc:Fallback xmlns="">
          <p:sp>
            <p:nvSpPr>
              <p:cNvPr id="4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3678" y="1825625"/>
                <a:ext cx="7326517" cy="4822310"/>
              </a:xfrm>
              <a:blipFill>
                <a:blip r:embed="rId2"/>
                <a:stretch>
                  <a:fillRect l="-1082"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: Rounded Corners 3"/>
              <p:cNvSpPr/>
              <p:nvPr/>
            </p:nvSpPr>
            <p:spPr>
              <a:xfrm>
                <a:off x="4951173" y="2872323"/>
                <a:ext cx="1780163" cy="6452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: Rounded Corners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173" y="2872323"/>
                <a:ext cx="1780163" cy="64526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: Rounded Corners 4"/>
              <p:cNvSpPr/>
              <p:nvPr/>
            </p:nvSpPr>
            <p:spPr>
              <a:xfrm>
                <a:off x="6874675" y="2898960"/>
                <a:ext cx="1458137" cy="645268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: Rounded Corners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675" y="2898960"/>
                <a:ext cx="1458137" cy="64526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: Rounded Corners 5"/>
              <p:cNvSpPr/>
              <p:nvPr/>
            </p:nvSpPr>
            <p:spPr>
              <a:xfrm>
                <a:off x="8553224" y="2898960"/>
                <a:ext cx="1636688" cy="64526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: Rounded Corners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224" y="2898960"/>
                <a:ext cx="1636688" cy="64526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: Rounded Corners 5"/>
              <p:cNvSpPr/>
              <p:nvPr/>
            </p:nvSpPr>
            <p:spPr>
              <a:xfrm>
                <a:off x="10423507" y="2904988"/>
                <a:ext cx="1636688" cy="6452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Some other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(what?)</a:t>
                </a:r>
              </a:p>
            </p:txBody>
          </p:sp>
        </mc:Choice>
        <mc:Fallback xmlns="">
          <p:sp>
            <p:nvSpPr>
              <p:cNvPr id="48" name="Rectangle: Rounded Corners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507" y="2904988"/>
                <a:ext cx="1636688" cy="645268"/>
              </a:xfrm>
              <a:prstGeom prst="roundRect">
                <a:avLst/>
              </a:prstGeom>
              <a:blipFill>
                <a:blip r:embed="rId6"/>
                <a:stretch>
                  <a:fillRect t="-4673" b="-1401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677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 for you</a:t>
            </a:r>
          </a:p>
        </p:txBody>
      </p:sp>
      <p:sp>
        <p:nvSpPr>
          <p:cNvPr id="4" name="Oval 3"/>
          <p:cNvSpPr/>
          <p:nvPr/>
        </p:nvSpPr>
        <p:spPr>
          <a:xfrm>
            <a:off x="2304357" y="153038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594504" y="262523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88174" y="269009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8" idx="3"/>
          </p:cNvCxnSpPr>
          <p:nvPr/>
        </p:nvCxnSpPr>
        <p:spPr>
          <a:xfrm flipH="1">
            <a:off x="1028109" y="1908432"/>
            <a:ext cx="1350643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8" idx="5"/>
            <a:endCxn id="10" idx="0"/>
          </p:cNvCxnSpPr>
          <p:nvPr/>
        </p:nvCxnSpPr>
        <p:spPr>
          <a:xfrm>
            <a:off x="2737962" y="1908432"/>
            <a:ext cx="1204212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17" idx="0"/>
          </p:cNvCxnSpPr>
          <p:nvPr/>
        </p:nvCxnSpPr>
        <p:spPr>
          <a:xfrm>
            <a:off x="1028109" y="3003284"/>
            <a:ext cx="421321" cy="5477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195430" y="355106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cxnSpLocks/>
            <a:stCxn id="17" idx="5"/>
          </p:cNvCxnSpPr>
          <p:nvPr/>
        </p:nvCxnSpPr>
        <p:spPr>
          <a:xfrm>
            <a:off x="1629035" y="3929114"/>
            <a:ext cx="488756" cy="553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002082" y="4483050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4" name="Oval 13"/>
          <p:cNvSpPr/>
          <p:nvPr/>
        </p:nvSpPr>
        <p:spPr>
          <a:xfrm>
            <a:off x="2834652" y="5410569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2389049" y="4870059"/>
            <a:ext cx="519998" cy="605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4552" y="3550256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18" name="Curved Connector 17"/>
          <p:cNvCxnSpPr>
            <a:stCxn id="14" idx="3"/>
          </p:cNvCxnSpPr>
          <p:nvPr/>
        </p:nvCxnSpPr>
        <p:spPr>
          <a:xfrm rot="5400000" flipH="1">
            <a:off x="655961" y="3315250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>
            <a:off x="1417506" y="4312099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>
            <a:off x="2160274" y="5308401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85531" y="3477671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22" name="Curved Connector 21"/>
          <p:cNvCxnSpPr>
            <a:stCxn id="8" idx="3"/>
            <a:endCxn id="6" idx="4"/>
          </p:cNvCxnSpPr>
          <p:nvPr/>
        </p:nvCxnSpPr>
        <p:spPr>
          <a:xfrm rot="5400000" flipH="1">
            <a:off x="2613037" y="1918615"/>
            <a:ext cx="1094852" cy="1204212"/>
          </a:xfrm>
          <a:prstGeom prst="curvedConnector3">
            <a:avLst>
              <a:gd name="adj1" fmla="val 24781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274097" y="1990165"/>
            <a:ext cx="1343779" cy="4210968"/>
          </a:xfrm>
          <a:custGeom>
            <a:avLst/>
            <a:gdLst>
              <a:gd name="connsiteX0" fmla="*/ 939750 w 1343779"/>
              <a:gd name="connsiteY0" fmla="*/ 3845859 h 4210968"/>
              <a:gd name="connsiteX1" fmla="*/ 1343162 w 1343779"/>
              <a:gd name="connsiteY1" fmla="*/ 4087906 h 4210968"/>
              <a:gd name="connsiteX2" fmla="*/ 859068 w 1343779"/>
              <a:gd name="connsiteY2" fmla="*/ 2138082 h 4210968"/>
              <a:gd name="connsiteX3" fmla="*/ 52244 w 1343779"/>
              <a:gd name="connsiteY3" fmla="*/ 457200 h 4210968"/>
              <a:gd name="connsiteX4" fmla="*/ 146374 w 1343779"/>
              <a:gd name="connsiteY4" fmla="*/ 0 h 421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779" h="4210968">
                <a:moveTo>
                  <a:pt x="939750" y="3845859"/>
                </a:moveTo>
                <a:cubicBezTo>
                  <a:pt x="1148179" y="4109197"/>
                  <a:pt x="1356609" y="4372536"/>
                  <a:pt x="1343162" y="4087906"/>
                </a:cubicBezTo>
                <a:cubicBezTo>
                  <a:pt x="1329715" y="3803276"/>
                  <a:pt x="1074221" y="2743200"/>
                  <a:pt x="859068" y="2138082"/>
                </a:cubicBezTo>
                <a:cubicBezTo>
                  <a:pt x="643915" y="1532964"/>
                  <a:pt x="171026" y="813547"/>
                  <a:pt x="52244" y="457200"/>
                </a:cubicBezTo>
                <a:cubicBezTo>
                  <a:pt x="-66538" y="100853"/>
                  <a:pt x="39918" y="50426"/>
                  <a:pt x="146374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6440" y="26900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  <p:sp>
        <p:nvSpPr>
          <p:cNvPr id="26" name="Oval 25"/>
          <p:cNvSpPr/>
          <p:nvPr/>
        </p:nvSpPr>
        <p:spPr>
          <a:xfrm>
            <a:off x="670703" y="28829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88203" y="2857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410603" y="18288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702703" y="18288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036203" y="2984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47003" y="38227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334403" y="4762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31103" y="38227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918603" y="56896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9903" y="56769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118503" y="47752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820303" y="30099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4121779" y="3068147"/>
            <a:ext cx="494080" cy="54778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>
            <a:off x="360338" y="3068147"/>
            <a:ext cx="346941" cy="48210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33678" y="1825625"/>
                <a:ext cx="7326517" cy="48223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200" b="1" dirty="0">
                    <a:solidFill>
                      <a:srgbClr val="FF66FF"/>
                    </a:solidFill>
                    <a:latin typeface="Calibri (Body)"/>
                  </a:rPr>
                  <a:t>How many pointers are there in a binary tree with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FF66FF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200" b="1" dirty="0">
                    <a:solidFill>
                      <a:srgbClr val="FF66FF"/>
                    </a:solidFill>
                    <a:latin typeface="Calibri (Body)"/>
                  </a:rPr>
                  <a:t> nodes?</a:t>
                </a:r>
                <a:r>
                  <a:rPr lang="en-US" sz="1800" dirty="0">
                    <a:latin typeface="Calibri (Body)"/>
                  </a:rPr>
                  <a:t> (threaded, balanced, unbalanced, search, random, whatever)</a:t>
                </a:r>
              </a:p>
              <a:p>
                <a:pPr marL="0" indent="0">
                  <a:buNone/>
                </a:pPr>
                <a:endParaRPr lang="en-US" sz="1800" dirty="0">
                  <a:latin typeface="Calibri (Body)"/>
                </a:endParaRPr>
              </a:p>
              <a:p>
                <a:pPr marL="0" indent="0">
                  <a:buNone/>
                </a:pPr>
                <a:endParaRPr lang="en-US" sz="1800" dirty="0">
                  <a:latin typeface="Calibri (Body)"/>
                </a:endParaRPr>
              </a:p>
              <a:p>
                <a:pPr marL="0" indent="0">
                  <a:buNone/>
                </a:pPr>
                <a:endParaRPr lang="en-US" sz="1800" dirty="0">
                  <a:latin typeface="Calibri (Body)"/>
                </a:endParaRPr>
              </a:p>
              <a:p>
                <a:pPr marL="0" indent="0">
                  <a:buNone/>
                </a:pPr>
                <a:endParaRPr lang="en-US" sz="1800" dirty="0">
                  <a:latin typeface="Calibri (Body)"/>
                </a:endParaRPr>
              </a:p>
              <a:p>
                <a:r>
                  <a:rPr lang="en-US" sz="2400" dirty="0">
                    <a:latin typeface="Calibri (Body)"/>
                  </a:rPr>
                  <a:t>Two outgoing pointers per node, </a:t>
                </a:r>
                <a:r>
                  <a:rPr lang="en-US" sz="2400" dirty="0" err="1">
                    <a:latin typeface="Calibri (Body)"/>
                  </a:rPr>
                  <a:t>bruh</a:t>
                </a:r>
                <a:endParaRPr lang="en-US" sz="2400" dirty="0">
                  <a:latin typeface="Calibri (Body)"/>
                </a:endParaRPr>
              </a:p>
              <a:p>
                <a:r>
                  <a:rPr lang="en-US" sz="2400" b="1" dirty="0">
                    <a:solidFill>
                      <a:schemeClr val="accent2"/>
                    </a:solidFill>
                    <a:latin typeface="Calibri (Body)"/>
                  </a:rPr>
                  <a:t>Let’s keep this in mind….</a:t>
                </a:r>
              </a:p>
            </p:txBody>
          </p:sp>
        </mc:Choice>
        <mc:Fallback xmlns="">
          <p:sp>
            <p:nvSpPr>
              <p:cNvPr id="4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3678" y="1825625"/>
                <a:ext cx="7326517" cy="4822310"/>
              </a:xfrm>
              <a:blipFill>
                <a:blip r:embed="rId2"/>
                <a:stretch>
                  <a:fillRect l="-1166"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: Rounded Corners 3"/>
              <p:cNvSpPr/>
              <p:nvPr/>
            </p:nvSpPr>
            <p:spPr>
              <a:xfrm>
                <a:off x="4951173" y="2872323"/>
                <a:ext cx="1780163" cy="6452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: Rounded Corners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173" y="2872323"/>
                <a:ext cx="1780163" cy="64526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: Rounded Corners 4"/>
              <p:cNvSpPr/>
              <p:nvPr/>
            </p:nvSpPr>
            <p:spPr>
              <a:xfrm>
                <a:off x="6874675" y="2898960"/>
                <a:ext cx="1458137" cy="645268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: Rounded Corners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675" y="2898960"/>
                <a:ext cx="1458137" cy="64526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: Rounded Corners 5"/>
              <p:cNvSpPr/>
              <p:nvPr/>
            </p:nvSpPr>
            <p:spPr>
              <a:xfrm>
                <a:off x="8553224" y="2898960"/>
                <a:ext cx="1636688" cy="64526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: Rounded Corners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224" y="2898960"/>
                <a:ext cx="1636688" cy="64526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: Rounded Corners 5"/>
              <p:cNvSpPr/>
              <p:nvPr/>
            </p:nvSpPr>
            <p:spPr>
              <a:xfrm>
                <a:off x="10423507" y="2904988"/>
                <a:ext cx="1636688" cy="6452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Some other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(what?)</a:t>
                </a:r>
              </a:p>
            </p:txBody>
          </p:sp>
        </mc:Choice>
        <mc:Fallback xmlns="">
          <p:sp>
            <p:nvSpPr>
              <p:cNvPr id="48" name="Rectangle: Rounded Corners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507" y="2904988"/>
                <a:ext cx="1636688" cy="645268"/>
              </a:xfrm>
              <a:prstGeom prst="roundRect">
                <a:avLst/>
              </a:prstGeom>
              <a:blipFill>
                <a:blip r:embed="rId6"/>
                <a:stretch>
                  <a:fillRect t="-4673" b="-1401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6816231" y="2775804"/>
            <a:ext cx="1459775" cy="8915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64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Inorder</a:t>
            </a:r>
            <a:r>
              <a:rPr lang="en-US" dirty="0"/>
              <a:t> traversal in a threaded tree</a:t>
            </a:r>
          </a:p>
        </p:txBody>
      </p:sp>
      <p:sp>
        <p:nvSpPr>
          <p:cNvPr id="4" name="Oval 3"/>
          <p:cNvSpPr/>
          <p:nvPr/>
        </p:nvSpPr>
        <p:spPr>
          <a:xfrm>
            <a:off x="2304357" y="153038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594504" y="262523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88174" y="269009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8" idx="3"/>
          </p:cNvCxnSpPr>
          <p:nvPr/>
        </p:nvCxnSpPr>
        <p:spPr>
          <a:xfrm flipH="1">
            <a:off x="1028109" y="1908432"/>
            <a:ext cx="1350643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8" idx="5"/>
            <a:endCxn id="10" idx="0"/>
          </p:cNvCxnSpPr>
          <p:nvPr/>
        </p:nvCxnSpPr>
        <p:spPr>
          <a:xfrm>
            <a:off x="2737962" y="1908432"/>
            <a:ext cx="1204212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17" idx="0"/>
          </p:cNvCxnSpPr>
          <p:nvPr/>
        </p:nvCxnSpPr>
        <p:spPr>
          <a:xfrm>
            <a:off x="1028109" y="3003284"/>
            <a:ext cx="421321" cy="5477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195430" y="355106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cxnSpLocks/>
            <a:stCxn id="17" idx="5"/>
          </p:cNvCxnSpPr>
          <p:nvPr/>
        </p:nvCxnSpPr>
        <p:spPr>
          <a:xfrm>
            <a:off x="1629035" y="3929114"/>
            <a:ext cx="488756" cy="553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002082" y="4483050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4" name="Oval 13"/>
          <p:cNvSpPr/>
          <p:nvPr/>
        </p:nvSpPr>
        <p:spPr>
          <a:xfrm>
            <a:off x="2834652" y="5410569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2389049" y="4870059"/>
            <a:ext cx="519998" cy="605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4552" y="3550256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18" name="Curved Connector 17"/>
          <p:cNvCxnSpPr>
            <a:stCxn id="14" idx="3"/>
          </p:cNvCxnSpPr>
          <p:nvPr/>
        </p:nvCxnSpPr>
        <p:spPr>
          <a:xfrm rot="5400000" flipH="1">
            <a:off x="655961" y="3315250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>
            <a:off x="1417506" y="4312099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>
            <a:off x="2160274" y="5308401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85531" y="3477671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22" name="Curved Connector 21"/>
          <p:cNvCxnSpPr>
            <a:stCxn id="8" idx="3"/>
            <a:endCxn id="6" idx="4"/>
          </p:cNvCxnSpPr>
          <p:nvPr/>
        </p:nvCxnSpPr>
        <p:spPr>
          <a:xfrm rot="5400000" flipH="1">
            <a:off x="2613037" y="1918615"/>
            <a:ext cx="1094852" cy="1204212"/>
          </a:xfrm>
          <a:prstGeom prst="curvedConnector3">
            <a:avLst>
              <a:gd name="adj1" fmla="val 24781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274097" y="1990165"/>
            <a:ext cx="1343779" cy="4210968"/>
          </a:xfrm>
          <a:custGeom>
            <a:avLst/>
            <a:gdLst>
              <a:gd name="connsiteX0" fmla="*/ 939750 w 1343779"/>
              <a:gd name="connsiteY0" fmla="*/ 3845859 h 4210968"/>
              <a:gd name="connsiteX1" fmla="*/ 1343162 w 1343779"/>
              <a:gd name="connsiteY1" fmla="*/ 4087906 h 4210968"/>
              <a:gd name="connsiteX2" fmla="*/ 859068 w 1343779"/>
              <a:gd name="connsiteY2" fmla="*/ 2138082 h 4210968"/>
              <a:gd name="connsiteX3" fmla="*/ 52244 w 1343779"/>
              <a:gd name="connsiteY3" fmla="*/ 457200 h 4210968"/>
              <a:gd name="connsiteX4" fmla="*/ 146374 w 1343779"/>
              <a:gd name="connsiteY4" fmla="*/ 0 h 421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779" h="4210968">
                <a:moveTo>
                  <a:pt x="939750" y="3845859"/>
                </a:moveTo>
                <a:cubicBezTo>
                  <a:pt x="1148179" y="4109197"/>
                  <a:pt x="1356609" y="4372536"/>
                  <a:pt x="1343162" y="4087906"/>
                </a:cubicBezTo>
                <a:cubicBezTo>
                  <a:pt x="1329715" y="3803276"/>
                  <a:pt x="1074221" y="2743200"/>
                  <a:pt x="859068" y="2138082"/>
                </a:cubicBezTo>
                <a:cubicBezTo>
                  <a:pt x="643915" y="1532964"/>
                  <a:pt x="171026" y="813547"/>
                  <a:pt x="52244" y="457200"/>
                </a:cubicBezTo>
                <a:cubicBezTo>
                  <a:pt x="-66538" y="100853"/>
                  <a:pt x="39918" y="50426"/>
                  <a:pt x="146374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6440" y="26900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  <p:sp>
        <p:nvSpPr>
          <p:cNvPr id="26" name="Oval 25"/>
          <p:cNvSpPr/>
          <p:nvPr/>
        </p:nvSpPr>
        <p:spPr>
          <a:xfrm>
            <a:off x="670703" y="28829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88203" y="2857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410603" y="18288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702703" y="18288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036203" y="2984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47003" y="38227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334403" y="4762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31103" y="38227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918603" y="56896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9903" y="56769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118503" y="47752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820303" y="30099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4121779" y="3068147"/>
            <a:ext cx="494080" cy="54778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>
            <a:off x="360338" y="3068147"/>
            <a:ext cx="346941" cy="48210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/>
          <p:cNvSpPr>
            <a:spLocks noGrp="1"/>
          </p:cNvSpPr>
          <p:nvPr>
            <p:ph idx="1"/>
          </p:nvPr>
        </p:nvSpPr>
        <p:spPr>
          <a:xfrm>
            <a:off x="4629778" y="1530383"/>
            <a:ext cx="7504811" cy="4822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static void </a:t>
            </a:r>
            <a:r>
              <a:rPr lang="en-US" sz="1400" dirty="0" err="1">
                <a:latin typeface="Consolas" panose="020B0609020204030204" pitchFamily="49" charset="0"/>
              </a:rPr>
              <a:t>inorderTraversal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ThreadedTree</a:t>
            </a:r>
            <a:r>
              <a:rPr lang="en-US" sz="1400" dirty="0">
                <a:latin typeface="Consolas" panose="020B0609020204030204" pitchFamily="49" charset="0"/>
              </a:rPr>
              <a:t> t){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Node n = </a:t>
            </a:r>
            <a:r>
              <a:rPr lang="en-US" sz="1400" dirty="0" err="1">
                <a:latin typeface="Consolas" panose="020B0609020204030204" pitchFamily="49" charset="0"/>
              </a:rPr>
              <a:t>t.getRoot</a:t>
            </a:r>
            <a:r>
              <a:rPr lang="en-US" sz="1400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while(</a:t>
            </a:r>
            <a:r>
              <a:rPr lang="en-US" sz="1400" dirty="0" err="1">
                <a:latin typeface="Consolas" panose="020B0609020204030204" pitchFamily="49" charset="0"/>
              </a:rPr>
              <a:t>n.getLeft</a:t>
            </a:r>
            <a:r>
              <a:rPr lang="en-US" sz="1400" dirty="0">
                <a:latin typeface="Consolas" panose="020B0609020204030204" pitchFamily="49" charset="0"/>
              </a:rPr>
              <a:t>() != null)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	n = </a:t>
            </a:r>
            <a:r>
              <a:rPr lang="en-US" sz="1400" dirty="0" err="1">
                <a:latin typeface="Consolas" panose="020B0609020204030204" pitchFamily="49" charset="0"/>
              </a:rPr>
              <a:t>n.getLeft</a:t>
            </a:r>
            <a:r>
              <a:rPr lang="en-US" sz="1400" dirty="0">
                <a:latin typeface="Consolas" panose="020B0609020204030204" pitchFamily="49" charset="0"/>
              </a:rPr>
              <a:t>(); 	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Go as left as you can.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print(</a:t>
            </a:r>
            <a:r>
              <a:rPr lang="en-US" sz="1400" dirty="0" err="1">
                <a:latin typeface="Consolas" panose="020B0609020204030204" pitchFamily="49" charset="0"/>
              </a:rPr>
              <a:t>n.getValue</a:t>
            </a:r>
            <a:r>
              <a:rPr lang="en-US" sz="1400" dirty="0"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while(n != null){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	n = </a:t>
            </a:r>
            <a:r>
              <a:rPr lang="en-US" sz="1400" dirty="0" err="1">
                <a:latin typeface="Consolas" panose="020B0609020204030204" pitchFamily="49" charset="0"/>
              </a:rPr>
              <a:t>inSucc</a:t>
            </a:r>
            <a:r>
              <a:rPr lang="en-US" sz="1400" dirty="0">
                <a:latin typeface="Consolas" panose="020B0609020204030204" pitchFamily="49" charset="0"/>
              </a:rPr>
              <a:t>(n);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Call to our previous function</a:t>
            </a:r>
            <a:r>
              <a:rPr lang="en-US" sz="1400" dirty="0"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	print(</a:t>
            </a:r>
            <a:r>
              <a:rPr lang="en-US" sz="1400" dirty="0" err="1">
                <a:latin typeface="Consolas" panose="020B0609020204030204" pitchFamily="49" charset="0"/>
              </a:rPr>
              <a:t>n.getValue</a:t>
            </a:r>
            <a:r>
              <a:rPr lang="en-US" sz="1400" dirty="0"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6299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Inorder</a:t>
            </a:r>
            <a:r>
              <a:rPr lang="en-US" dirty="0"/>
              <a:t> traversal in a threaded tree</a:t>
            </a:r>
          </a:p>
        </p:txBody>
      </p:sp>
      <p:sp>
        <p:nvSpPr>
          <p:cNvPr id="4" name="Oval 3"/>
          <p:cNvSpPr/>
          <p:nvPr/>
        </p:nvSpPr>
        <p:spPr>
          <a:xfrm>
            <a:off x="2304357" y="153038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594504" y="262523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88174" y="269009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8" idx="3"/>
          </p:cNvCxnSpPr>
          <p:nvPr/>
        </p:nvCxnSpPr>
        <p:spPr>
          <a:xfrm flipH="1">
            <a:off x="1028109" y="1908432"/>
            <a:ext cx="1350643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8" idx="5"/>
            <a:endCxn id="10" idx="0"/>
          </p:cNvCxnSpPr>
          <p:nvPr/>
        </p:nvCxnSpPr>
        <p:spPr>
          <a:xfrm>
            <a:off x="2737962" y="1908432"/>
            <a:ext cx="1204212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17" idx="0"/>
          </p:cNvCxnSpPr>
          <p:nvPr/>
        </p:nvCxnSpPr>
        <p:spPr>
          <a:xfrm>
            <a:off x="1028109" y="3003284"/>
            <a:ext cx="421321" cy="5477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195430" y="355106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cxnSpLocks/>
            <a:stCxn id="17" idx="5"/>
          </p:cNvCxnSpPr>
          <p:nvPr/>
        </p:nvCxnSpPr>
        <p:spPr>
          <a:xfrm>
            <a:off x="1629035" y="3929114"/>
            <a:ext cx="488756" cy="553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002082" y="4483050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4" name="Oval 13"/>
          <p:cNvSpPr/>
          <p:nvPr/>
        </p:nvSpPr>
        <p:spPr>
          <a:xfrm>
            <a:off x="2834652" y="5410569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2389049" y="4870059"/>
            <a:ext cx="519998" cy="605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4552" y="3550256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18" name="Curved Connector 17"/>
          <p:cNvCxnSpPr>
            <a:stCxn id="14" idx="3"/>
          </p:cNvCxnSpPr>
          <p:nvPr/>
        </p:nvCxnSpPr>
        <p:spPr>
          <a:xfrm rot="5400000" flipH="1">
            <a:off x="655961" y="3315250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>
            <a:off x="1417506" y="4312099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>
            <a:off x="2160274" y="5308401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85531" y="3477671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22" name="Curved Connector 21"/>
          <p:cNvCxnSpPr>
            <a:stCxn id="8" idx="3"/>
            <a:endCxn id="6" idx="4"/>
          </p:cNvCxnSpPr>
          <p:nvPr/>
        </p:nvCxnSpPr>
        <p:spPr>
          <a:xfrm rot="5400000" flipH="1">
            <a:off x="2613037" y="1918615"/>
            <a:ext cx="1094852" cy="1204212"/>
          </a:xfrm>
          <a:prstGeom prst="curvedConnector3">
            <a:avLst>
              <a:gd name="adj1" fmla="val 24781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274097" y="1990165"/>
            <a:ext cx="1343779" cy="4210968"/>
          </a:xfrm>
          <a:custGeom>
            <a:avLst/>
            <a:gdLst>
              <a:gd name="connsiteX0" fmla="*/ 939750 w 1343779"/>
              <a:gd name="connsiteY0" fmla="*/ 3845859 h 4210968"/>
              <a:gd name="connsiteX1" fmla="*/ 1343162 w 1343779"/>
              <a:gd name="connsiteY1" fmla="*/ 4087906 h 4210968"/>
              <a:gd name="connsiteX2" fmla="*/ 859068 w 1343779"/>
              <a:gd name="connsiteY2" fmla="*/ 2138082 h 4210968"/>
              <a:gd name="connsiteX3" fmla="*/ 52244 w 1343779"/>
              <a:gd name="connsiteY3" fmla="*/ 457200 h 4210968"/>
              <a:gd name="connsiteX4" fmla="*/ 146374 w 1343779"/>
              <a:gd name="connsiteY4" fmla="*/ 0 h 421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779" h="4210968">
                <a:moveTo>
                  <a:pt x="939750" y="3845859"/>
                </a:moveTo>
                <a:cubicBezTo>
                  <a:pt x="1148179" y="4109197"/>
                  <a:pt x="1356609" y="4372536"/>
                  <a:pt x="1343162" y="4087906"/>
                </a:cubicBezTo>
                <a:cubicBezTo>
                  <a:pt x="1329715" y="3803276"/>
                  <a:pt x="1074221" y="2743200"/>
                  <a:pt x="859068" y="2138082"/>
                </a:cubicBezTo>
                <a:cubicBezTo>
                  <a:pt x="643915" y="1532964"/>
                  <a:pt x="171026" y="813547"/>
                  <a:pt x="52244" y="457200"/>
                </a:cubicBezTo>
                <a:cubicBezTo>
                  <a:pt x="-66538" y="100853"/>
                  <a:pt x="39918" y="50426"/>
                  <a:pt x="146374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6440" y="26900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  <p:sp>
        <p:nvSpPr>
          <p:cNvPr id="26" name="Oval 25"/>
          <p:cNvSpPr/>
          <p:nvPr/>
        </p:nvSpPr>
        <p:spPr>
          <a:xfrm>
            <a:off x="670703" y="28829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88203" y="2857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410603" y="18288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702703" y="18288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036203" y="2984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47003" y="38227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334403" y="4762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31103" y="38227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918603" y="56896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9903" y="56769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118503" y="47752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820303" y="30099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4121779" y="3068147"/>
            <a:ext cx="494080" cy="54778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>
            <a:off x="360338" y="3068147"/>
            <a:ext cx="346941" cy="48210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29778" y="1530383"/>
                <a:ext cx="7504811" cy="48223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static void </a:t>
                </a:r>
                <a:r>
                  <a:rPr lang="en-US" sz="1400" dirty="0" err="1">
                    <a:latin typeface="Consolas" panose="020B0609020204030204" pitchFamily="49" charset="0"/>
                  </a:rPr>
                  <a:t>inorderTraversal</a:t>
                </a:r>
                <a:r>
                  <a:rPr lang="en-US" sz="1400" dirty="0">
                    <a:latin typeface="Consolas" panose="020B0609020204030204" pitchFamily="49" charset="0"/>
                  </a:rPr>
                  <a:t>(</a:t>
                </a:r>
                <a:r>
                  <a:rPr lang="en-US" sz="1400" dirty="0" err="1">
                    <a:latin typeface="Consolas" panose="020B0609020204030204" pitchFamily="49" charset="0"/>
                  </a:rPr>
                  <a:t>ThreadedTree</a:t>
                </a:r>
                <a:r>
                  <a:rPr lang="en-US" sz="1400" dirty="0">
                    <a:latin typeface="Consolas" panose="020B0609020204030204" pitchFamily="49" charset="0"/>
                  </a:rPr>
                  <a:t> t){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	Node n = </a:t>
                </a:r>
                <a:r>
                  <a:rPr lang="en-US" sz="1400" dirty="0" err="1">
                    <a:latin typeface="Consolas" panose="020B0609020204030204" pitchFamily="49" charset="0"/>
                  </a:rPr>
                  <a:t>t.getRoot</a:t>
                </a:r>
                <a:r>
                  <a:rPr lang="en-US" sz="1400" dirty="0">
                    <a:latin typeface="Consolas" panose="020B0609020204030204" pitchFamily="49" charset="0"/>
                  </a:rPr>
                  <a:t>();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	while(</a:t>
                </a:r>
                <a:r>
                  <a:rPr lang="en-US" sz="1400" dirty="0" err="1">
                    <a:latin typeface="Consolas" panose="020B0609020204030204" pitchFamily="49" charset="0"/>
                  </a:rPr>
                  <a:t>n.getLeft</a:t>
                </a:r>
                <a:r>
                  <a:rPr lang="en-US" sz="1400" dirty="0">
                    <a:latin typeface="Consolas" panose="020B0609020204030204" pitchFamily="49" charset="0"/>
                  </a:rPr>
                  <a:t>() != null)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		n = </a:t>
                </a:r>
                <a:r>
                  <a:rPr lang="en-US" sz="1400" dirty="0" err="1">
                    <a:latin typeface="Consolas" panose="020B0609020204030204" pitchFamily="49" charset="0"/>
                  </a:rPr>
                  <a:t>n.getLeft</a:t>
                </a:r>
                <a:r>
                  <a:rPr lang="en-US" sz="1400" dirty="0">
                    <a:latin typeface="Consolas" panose="020B0609020204030204" pitchFamily="49" charset="0"/>
                  </a:rPr>
                  <a:t>(); 	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// Go as left as you can.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	print(</a:t>
                </a:r>
                <a:r>
                  <a:rPr lang="en-US" sz="1400" dirty="0" err="1">
                    <a:latin typeface="Consolas" panose="020B0609020204030204" pitchFamily="49" charset="0"/>
                  </a:rPr>
                  <a:t>n.getValue</a:t>
                </a:r>
                <a:r>
                  <a:rPr lang="en-US" sz="1400" dirty="0">
                    <a:latin typeface="Consolas" panose="020B0609020204030204" pitchFamily="49" charset="0"/>
                  </a:rPr>
                  <a:t>());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	while(n != null){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		n = </a:t>
                </a:r>
                <a:r>
                  <a:rPr lang="en-US" sz="1400" dirty="0" err="1">
                    <a:latin typeface="Consolas" panose="020B0609020204030204" pitchFamily="49" charset="0"/>
                  </a:rPr>
                  <a:t>inSucc</a:t>
                </a:r>
                <a:r>
                  <a:rPr lang="en-US" sz="1400" dirty="0">
                    <a:latin typeface="Consolas" panose="020B0609020204030204" pitchFamily="49" charset="0"/>
                  </a:rPr>
                  <a:t>(n);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// Call to our previous function</a:t>
                </a:r>
                <a:r>
                  <a:rPr lang="en-US" sz="1400" dirty="0">
                    <a:latin typeface="Consolas" panose="020B0609020204030204" pitchFamily="49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		print(</a:t>
                </a:r>
                <a:r>
                  <a:rPr lang="en-US" sz="1400" dirty="0" err="1">
                    <a:latin typeface="Consolas" panose="020B0609020204030204" pitchFamily="49" charset="0"/>
                  </a:rPr>
                  <a:t>n.getValue</a:t>
                </a:r>
                <a:r>
                  <a:rPr lang="en-US" sz="1400" dirty="0">
                    <a:latin typeface="Consolas" panose="020B0609020204030204" pitchFamily="49" charset="0"/>
                  </a:rPr>
                  <a:t>());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	}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}</a:t>
                </a:r>
              </a:p>
              <a:p>
                <a:r>
                  <a:rPr lang="en-US" sz="1600" dirty="0">
                    <a:latin typeface="Calibri (Body)"/>
                  </a:rPr>
                  <a:t>Let a random edge in a threaded tree be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sz="1600" dirty="0">
                    <a:latin typeface="Calibri (Body)"/>
                  </a:rPr>
                  <a:t>. How many times will </a:t>
                </a:r>
                <a:r>
                  <a:rPr lang="en-US" sz="1600" dirty="0" err="1">
                    <a:latin typeface="Consolas" panose="020B0609020204030204" pitchFamily="49" charset="0"/>
                  </a:rPr>
                  <a:t>inorderTraversal</a:t>
                </a:r>
                <a:r>
                  <a:rPr lang="en-US" sz="1600" dirty="0">
                    <a:latin typeface="Consolas" panose="020B0609020204030204" pitchFamily="49" charset="0"/>
                  </a:rPr>
                  <a:t> </a:t>
                </a:r>
                <a:r>
                  <a:rPr lang="en-US" sz="1600" b="1" dirty="0">
                    <a:solidFill>
                      <a:srgbClr val="FF66FF"/>
                    </a:solidFill>
                    <a:latin typeface="Calibri (Body)"/>
                  </a:rPr>
                  <a:t>traverse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66FF"/>
                        </a:solidFill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sz="1600" dirty="0">
                    <a:solidFill>
                      <a:schemeClr val="accent2">
                        <a:lumMod val="75000"/>
                      </a:schemeClr>
                    </a:solidFill>
                    <a:latin typeface="Calibri (Body)"/>
                  </a:rPr>
                  <a:t>? </a:t>
                </a:r>
                <a:r>
                  <a:rPr lang="en-US" sz="1600" i="1" dirty="0">
                    <a:solidFill>
                      <a:schemeClr val="bg1">
                        <a:lumMod val="65000"/>
                      </a:schemeClr>
                    </a:solidFill>
                    <a:latin typeface="Calibri (Body)"/>
                  </a:rPr>
                  <a:t>(By traversing, we quite literally mean: “</a:t>
                </a:r>
                <a:r>
                  <a:rPr lang="en-US" sz="1600" i="1" u="sng" dirty="0">
                    <a:solidFill>
                      <a:schemeClr val="bg1">
                        <a:lumMod val="65000"/>
                      </a:schemeClr>
                    </a:solidFill>
                    <a:latin typeface="Calibri (Body)"/>
                  </a:rPr>
                  <a:t>Go from the starting node to the ending node.</a:t>
                </a:r>
                <a:r>
                  <a:rPr lang="en-US" sz="1600" i="1" dirty="0">
                    <a:solidFill>
                      <a:schemeClr val="bg1">
                        <a:lumMod val="65000"/>
                      </a:schemeClr>
                    </a:solidFill>
                    <a:latin typeface="Calibri (Body)"/>
                  </a:rPr>
                  <a:t>”)</a:t>
                </a:r>
              </a:p>
            </p:txBody>
          </p:sp>
        </mc:Choice>
        <mc:Fallback xmlns="">
          <p:sp>
            <p:nvSpPr>
              <p:cNvPr id="4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29778" y="1530383"/>
                <a:ext cx="7504811" cy="4822310"/>
              </a:xfrm>
              <a:blipFill>
                <a:blip r:embed="rId2"/>
                <a:stretch>
                  <a:fillRect l="-338" t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: Rounded Corners 3"/>
              <p:cNvSpPr/>
              <p:nvPr/>
            </p:nvSpPr>
            <p:spPr>
              <a:xfrm>
                <a:off x="4365619" y="5782041"/>
                <a:ext cx="1911140" cy="6452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For some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sz="1600" dirty="0"/>
                  <a:t>, it won’t even visit them.</a:t>
                </a:r>
              </a:p>
            </p:txBody>
          </p:sp>
        </mc:Choice>
        <mc:Fallback xmlns="">
          <p:sp>
            <p:nvSpPr>
              <p:cNvPr id="41" name="Rectangle: Rounded Corners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619" y="5782041"/>
                <a:ext cx="1911140" cy="645268"/>
              </a:xfrm>
              <a:prstGeom prst="roundRect">
                <a:avLst/>
              </a:prstGeom>
              <a:blipFill rotWithShape="0">
                <a:blip r:embed="rId3"/>
                <a:stretch>
                  <a:fillRect r="-1582" b="-6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"/>
          <p:cNvSpPr/>
          <p:nvPr/>
        </p:nvSpPr>
        <p:spPr>
          <a:xfrm>
            <a:off x="6409032" y="5782041"/>
            <a:ext cx="1476439" cy="64526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of them exactly once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: Rounded Corners 5"/>
              <p:cNvSpPr/>
              <p:nvPr/>
            </p:nvSpPr>
            <p:spPr>
              <a:xfrm>
                <a:off x="8087581" y="5782041"/>
                <a:ext cx="1764342" cy="64526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dirty="0" smtClean="0">
                          <a:solidFill>
                            <a:schemeClr val="tx1"/>
                          </a:solidFill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60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1" dirty="0" smtClean="0">
                          <a:solidFill>
                            <a:schemeClr val="tx1"/>
                          </a:solidFill>
                        </a:rPr>
                        <m:t>some</m:t>
                      </m:r>
                      <m:r>
                        <m:rPr>
                          <m:nor/>
                        </m:rPr>
                        <a:rPr lang="en-US" sz="160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schemeClr val="tx1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schemeClr val="tx1"/>
                          </a:solidFill>
                        </a:rPr>
                        <m:t>it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will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scan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them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twice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: Rounded Corners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581" y="5782041"/>
                <a:ext cx="1764342" cy="645268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: Rounded Corners 5"/>
              <p:cNvSpPr/>
              <p:nvPr/>
            </p:nvSpPr>
            <p:spPr>
              <a:xfrm>
                <a:off x="9944681" y="5785288"/>
                <a:ext cx="1636688" cy="64526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dirty="0" smtClean="0">
                          <a:solidFill>
                            <a:schemeClr val="tx1"/>
                          </a:solidFill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60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1" i="0" dirty="0" smtClean="0">
                          <a:solidFill>
                            <a:schemeClr val="tx1"/>
                          </a:solidFill>
                        </a:rPr>
                        <m:t>al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l</m:t>
                      </m:r>
                      <m:r>
                        <m:rPr>
                          <m:nor/>
                        </m:rPr>
                        <a:rPr lang="en-US" sz="160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schemeClr val="tx1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schemeClr val="tx1"/>
                          </a:solidFill>
                        </a:rPr>
                        <m:t>it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will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scan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them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twice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: Rounded Corners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681" y="5785288"/>
                <a:ext cx="1636688" cy="645268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853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Inorder</a:t>
            </a:r>
            <a:r>
              <a:rPr lang="en-US" dirty="0"/>
              <a:t> traversal in a threaded tree</a:t>
            </a:r>
          </a:p>
        </p:txBody>
      </p:sp>
      <p:sp>
        <p:nvSpPr>
          <p:cNvPr id="4" name="Oval 3"/>
          <p:cNvSpPr/>
          <p:nvPr/>
        </p:nvSpPr>
        <p:spPr>
          <a:xfrm>
            <a:off x="2304357" y="153038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594504" y="262523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88174" y="269009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8" idx="3"/>
          </p:cNvCxnSpPr>
          <p:nvPr/>
        </p:nvCxnSpPr>
        <p:spPr>
          <a:xfrm flipH="1">
            <a:off x="1028109" y="1908432"/>
            <a:ext cx="1350643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8" idx="5"/>
            <a:endCxn id="10" idx="0"/>
          </p:cNvCxnSpPr>
          <p:nvPr/>
        </p:nvCxnSpPr>
        <p:spPr>
          <a:xfrm>
            <a:off x="2737962" y="1908432"/>
            <a:ext cx="1204212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17" idx="0"/>
          </p:cNvCxnSpPr>
          <p:nvPr/>
        </p:nvCxnSpPr>
        <p:spPr>
          <a:xfrm>
            <a:off x="1028109" y="3003284"/>
            <a:ext cx="421321" cy="5477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195430" y="355106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cxnSpLocks/>
            <a:stCxn id="17" idx="5"/>
          </p:cNvCxnSpPr>
          <p:nvPr/>
        </p:nvCxnSpPr>
        <p:spPr>
          <a:xfrm>
            <a:off x="1629035" y="3929114"/>
            <a:ext cx="488756" cy="553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002082" y="4483050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4" name="Oval 13"/>
          <p:cNvSpPr/>
          <p:nvPr/>
        </p:nvSpPr>
        <p:spPr>
          <a:xfrm>
            <a:off x="2834652" y="5410569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2389049" y="4870059"/>
            <a:ext cx="519998" cy="605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4552" y="3550256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18" name="Curved Connector 17"/>
          <p:cNvCxnSpPr>
            <a:stCxn id="14" idx="3"/>
          </p:cNvCxnSpPr>
          <p:nvPr/>
        </p:nvCxnSpPr>
        <p:spPr>
          <a:xfrm rot="5400000" flipH="1">
            <a:off x="655961" y="3315250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>
            <a:off x="1338872" y="4236092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>
            <a:off x="2160274" y="5308401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85531" y="3477671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22" name="Curved Connector 21"/>
          <p:cNvCxnSpPr>
            <a:stCxn id="8" idx="3"/>
            <a:endCxn id="6" idx="4"/>
          </p:cNvCxnSpPr>
          <p:nvPr/>
        </p:nvCxnSpPr>
        <p:spPr>
          <a:xfrm rot="5400000" flipH="1">
            <a:off x="2613037" y="1918615"/>
            <a:ext cx="1094852" cy="1204212"/>
          </a:xfrm>
          <a:prstGeom prst="curvedConnector3">
            <a:avLst>
              <a:gd name="adj1" fmla="val 24781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274097" y="1990165"/>
            <a:ext cx="1343779" cy="4210968"/>
          </a:xfrm>
          <a:custGeom>
            <a:avLst/>
            <a:gdLst>
              <a:gd name="connsiteX0" fmla="*/ 939750 w 1343779"/>
              <a:gd name="connsiteY0" fmla="*/ 3845859 h 4210968"/>
              <a:gd name="connsiteX1" fmla="*/ 1343162 w 1343779"/>
              <a:gd name="connsiteY1" fmla="*/ 4087906 h 4210968"/>
              <a:gd name="connsiteX2" fmla="*/ 859068 w 1343779"/>
              <a:gd name="connsiteY2" fmla="*/ 2138082 h 4210968"/>
              <a:gd name="connsiteX3" fmla="*/ 52244 w 1343779"/>
              <a:gd name="connsiteY3" fmla="*/ 457200 h 4210968"/>
              <a:gd name="connsiteX4" fmla="*/ 146374 w 1343779"/>
              <a:gd name="connsiteY4" fmla="*/ 0 h 421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779" h="4210968">
                <a:moveTo>
                  <a:pt x="939750" y="3845859"/>
                </a:moveTo>
                <a:cubicBezTo>
                  <a:pt x="1148179" y="4109197"/>
                  <a:pt x="1356609" y="4372536"/>
                  <a:pt x="1343162" y="4087906"/>
                </a:cubicBezTo>
                <a:cubicBezTo>
                  <a:pt x="1329715" y="3803276"/>
                  <a:pt x="1074221" y="2743200"/>
                  <a:pt x="859068" y="2138082"/>
                </a:cubicBezTo>
                <a:cubicBezTo>
                  <a:pt x="643915" y="1532964"/>
                  <a:pt x="171026" y="813547"/>
                  <a:pt x="52244" y="457200"/>
                </a:cubicBezTo>
                <a:cubicBezTo>
                  <a:pt x="-66538" y="100853"/>
                  <a:pt x="39918" y="50426"/>
                  <a:pt x="146374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6440" y="26900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  <p:sp>
        <p:nvSpPr>
          <p:cNvPr id="26" name="Oval 25"/>
          <p:cNvSpPr/>
          <p:nvPr/>
        </p:nvSpPr>
        <p:spPr>
          <a:xfrm>
            <a:off x="670703" y="28829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88203" y="2857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410603" y="18288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702703" y="18288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036203" y="2984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47003" y="38227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334403" y="4762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31103" y="38227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918603" y="56896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9903" y="56769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118503" y="47752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820303" y="30099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4121779" y="3068147"/>
            <a:ext cx="494080" cy="54778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>
            <a:off x="360338" y="3068147"/>
            <a:ext cx="346941" cy="48210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29778" y="1530383"/>
                <a:ext cx="7504811" cy="48223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static void </a:t>
                </a:r>
                <a:r>
                  <a:rPr lang="en-US" sz="1400" dirty="0" err="1">
                    <a:latin typeface="Consolas" panose="020B0609020204030204" pitchFamily="49" charset="0"/>
                  </a:rPr>
                  <a:t>inorderTraversal</a:t>
                </a:r>
                <a:r>
                  <a:rPr lang="en-US" sz="1400" dirty="0">
                    <a:latin typeface="Consolas" panose="020B0609020204030204" pitchFamily="49" charset="0"/>
                  </a:rPr>
                  <a:t>(</a:t>
                </a:r>
                <a:r>
                  <a:rPr lang="en-US" sz="1400" dirty="0" err="1">
                    <a:latin typeface="Consolas" panose="020B0609020204030204" pitchFamily="49" charset="0"/>
                  </a:rPr>
                  <a:t>ThreadedTree</a:t>
                </a:r>
                <a:r>
                  <a:rPr lang="en-US" sz="1400" dirty="0">
                    <a:latin typeface="Consolas" panose="020B0609020204030204" pitchFamily="49" charset="0"/>
                  </a:rPr>
                  <a:t> t){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	Node n = </a:t>
                </a:r>
                <a:r>
                  <a:rPr lang="en-US" sz="1400" dirty="0" err="1">
                    <a:latin typeface="Consolas" panose="020B0609020204030204" pitchFamily="49" charset="0"/>
                  </a:rPr>
                  <a:t>t.getRoot</a:t>
                </a:r>
                <a:r>
                  <a:rPr lang="en-US" sz="1400" dirty="0">
                    <a:latin typeface="Consolas" panose="020B0609020204030204" pitchFamily="49" charset="0"/>
                  </a:rPr>
                  <a:t>();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	while(</a:t>
                </a:r>
                <a:r>
                  <a:rPr lang="en-US" sz="1400" dirty="0" err="1">
                    <a:latin typeface="Consolas" panose="020B0609020204030204" pitchFamily="49" charset="0"/>
                  </a:rPr>
                  <a:t>n.getLeft</a:t>
                </a:r>
                <a:r>
                  <a:rPr lang="en-US" sz="1400" dirty="0">
                    <a:latin typeface="Consolas" panose="020B0609020204030204" pitchFamily="49" charset="0"/>
                  </a:rPr>
                  <a:t>() != null)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		n = </a:t>
                </a:r>
                <a:r>
                  <a:rPr lang="en-US" sz="1400" dirty="0" err="1">
                    <a:latin typeface="Consolas" panose="020B0609020204030204" pitchFamily="49" charset="0"/>
                  </a:rPr>
                  <a:t>n.getLeft</a:t>
                </a:r>
                <a:r>
                  <a:rPr lang="en-US" sz="1400" dirty="0">
                    <a:latin typeface="Consolas" panose="020B0609020204030204" pitchFamily="49" charset="0"/>
                  </a:rPr>
                  <a:t>(); 	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// Go as left as you can.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	print(</a:t>
                </a:r>
                <a:r>
                  <a:rPr lang="en-US" sz="1400" dirty="0" err="1">
                    <a:latin typeface="Consolas" panose="020B0609020204030204" pitchFamily="49" charset="0"/>
                  </a:rPr>
                  <a:t>n.getValue</a:t>
                </a:r>
                <a:r>
                  <a:rPr lang="en-US" sz="1400" dirty="0">
                    <a:latin typeface="Consolas" panose="020B0609020204030204" pitchFamily="49" charset="0"/>
                  </a:rPr>
                  <a:t>());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	while(n != null){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		n = </a:t>
                </a:r>
                <a:r>
                  <a:rPr lang="en-US" sz="1400" dirty="0" err="1">
                    <a:latin typeface="Consolas" panose="020B0609020204030204" pitchFamily="49" charset="0"/>
                  </a:rPr>
                  <a:t>inSucc</a:t>
                </a:r>
                <a:r>
                  <a:rPr lang="en-US" sz="1400" dirty="0">
                    <a:latin typeface="Consolas" panose="020B0609020204030204" pitchFamily="49" charset="0"/>
                  </a:rPr>
                  <a:t>(n);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// Call to our previous function</a:t>
                </a:r>
                <a:r>
                  <a:rPr lang="en-US" sz="1400" dirty="0">
                    <a:latin typeface="Consolas" panose="020B0609020204030204" pitchFamily="49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		print(</a:t>
                </a:r>
                <a:r>
                  <a:rPr lang="en-US" sz="1400" dirty="0" err="1">
                    <a:latin typeface="Consolas" panose="020B0609020204030204" pitchFamily="49" charset="0"/>
                  </a:rPr>
                  <a:t>n.getValue</a:t>
                </a:r>
                <a:r>
                  <a:rPr lang="en-US" sz="1400" dirty="0">
                    <a:latin typeface="Consolas" panose="020B0609020204030204" pitchFamily="49" charset="0"/>
                  </a:rPr>
                  <a:t>());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	}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}</a:t>
                </a:r>
              </a:p>
              <a:p>
                <a:r>
                  <a:rPr lang="en-US" sz="1600" dirty="0">
                    <a:latin typeface="Calibri (Body)"/>
                  </a:rPr>
                  <a:t>Let a random edge in a threaded tree be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sz="1600" dirty="0">
                    <a:latin typeface="Calibri (Body)"/>
                  </a:rPr>
                  <a:t>. How many times will </a:t>
                </a:r>
                <a:r>
                  <a:rPr lang="en-US" sz="1600" dirty="0" err="1">
                    <a:latin typeface="Consolas" panose="020B0609020204030204" pitchFamily="49" charset="0"/>
                  </a:rPr>
                  <a:t>inorderTraversal</a:t>
                </a:r>
                <a:r>
                  <a:rPr lang="en-US" sz="1600" dirty="0">
                    <a:latin typeface="Consolas" panose="020B0609020204030204" pitchFamily="49" charset="0"/>
                  </a:rPr>
                  <a:t> </a:t>
                </a:r>
                <a:r>
                  <a:rPr lang="en-US" sz="1600" b="1" dirty="0">
                    <a:solidFill>
                      <a:srgbClr val="FF66FF"/>
                    </a:solidFill>
                    <a:latin typeface="Calibri (Body)"/>
                  </a:rPr>
                  <a:t>traverse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66FF"/>
                        </a:solidFill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sz="1600" dirty="0">
                    <a:solidFill>
                      <a:schemeClr val="accent2">
                        <a:lumMod val="75000"/>
                      </a:schemeClr>
                    </a:solidFill>
                    <a:latin typeface="Calibri (Body)"/>
                  </a:rPr>
                  <a:t>? </a:t>
                </a:r>
                <a:r>
                  <a:rPr lang="en-US" sz="1600" i="1" dirty="0">
                    <a:solidFill>
                      <a:schemeClr val="bg1">
                        <a:lumMod val="65000"/>
                      </a:schemeClr>
                    </a:solidFill>
                    <a:latin typeface="Calibri (Body)"/>
                  </a:rPr>
                  <a:t>(By traversing, we quite literally mean: “</a:t>
                </a:r>
                <a:r>
                  <a:rPr lang="en-US" sz="1600" i="1" u="sng" dirty="0">
                    <a:solidFill>
                      <a:schemeClr val="bg1">
                        <a:lumMod val="65000"/>
                      </a:schemeClr>
                    </a:solidFill>
                    <a:latin typeface="Calibri (Body)"/>
                  </a:rPr>
                  <a:t>Go from the starting node to the ending node.</a:t>
                </a:r>
                <a:r>
                  <a:rPr lang="en-US" sz="1600" i="1" dirty="0">
                    <a:solidFill>
                      <a:schemeClr val="bg1">
                        <a:lumMod val="65000"/>
                      </a:schemeClr>
                    </a:solidFill>
                    <a:latin typeface="Calibri (Body)"/>
                  </a:rPr>
                  <a:t>”)</a:t>
                </a:r>
              </a:p>
            </p:txBody>
          </p:sp>
        </mc:Choice>
        <mc:Fallback xmlns="">
          <p:sp>
            <p:nvSpPr>
              <p:cNvPr id="4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29778" y="1530383"/>
                <a:ext cx="7504811" cy="4822310"/>
              </a:xfrm>
              <a:blipFill>
                <a:blip r:embed="rId2"/>
                <a:stretch>
                  <a:fillRect l="-338" t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: Rounded Corners 3"/>
              <p:cNvSpPr/>
              <p:nvPr/>
            </p:nvSpPr>
            <p:spPr>
              <a:xfrm>
                <a:off x="4365619" y="5782041"/>
                <a:ext cx="1911140" cy="6452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For some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en-US" sz="1600" dirty="0"/>
                  <a:t>, it won’t even visit them.</a:t>
                </a:r>
              </a:p>
            </p:txBody>
          </p:sp>
        </mc:Choice>
        <mc:Fallback xmlns="">
          <p:sp>
            <p:nvSpPr>
              <p:cNvPr id="41" name="Rectangle: Rounded Corners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619" y="5782041"/>
                <a:ext cx="1911140" cy="645268"/>
              </a:xfrm>
              <a:prstGeom prst="roundRect">
                <a:avLst/>
              </a:prstGeom>
              <a:blipFill rotWithShape="0">
                <a:blip r:embed="rId3"/>
                <a:stretch>
                  <a:fillRect r="-1582" b="-6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"/>
          <p:cNvSpPr/>
          <p:nvPr/>
        </p:nvSpPr>
        <p:spPr>
          <a:xfrm>
            <a:off x="6409032" y="5782041"/>
            <a:ext cx="1476439" cy="64526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of them exactly once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: Rounded Corners 5"/>
              <p:cNvSpPr/>
              <p:nvPr/>
            </p:nvSpPr>
            <p:spPr>
              <a:xfrm>
                <a:off x="8087581" y="5782041"/>
                <a:ext cx="1764342" cy="64526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dirty="0" smtClean="0">
                          <a:solidFill>
                            <a:schemeClr val="tx1"/>
                          </a:solidFill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60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1" dirty="0" smtClean="0">
                          <a:solidFill>
                            <a:schemeClr val="tx1"/>
                          </a:solidFill>
                        </a:rPr>
                        <m:t>some</m:t>
                      </m:r>
                      <m:r>
                        <m:rPr>
                          <m:nor/>
                        </m:rPr>
                        <a:rPr lang="en-US" sz="160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schemeClr val="tx1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schemeClr val="tx1"/>
                          </a:solidFill>
                        </a:rPr>
                        <m:t>it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will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scan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them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twice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: Rounded Corners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581" y="5782041"/>
                <a:ext cx="1764342" cy="645268"/>
              </a:xfrm>
              <a:prstGeom prst="round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: Rounded Corners 5"/>
              <p:cNvSpPr/>
              <p:nvPr/>
            </p:nvSpPr>
            <p:spPr>
              <a:xfrm>
                <a:off x="9944681" y="5785288"/>
                <a:ext cx="1636688" cy="64526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dirty="0" smtClean="0">
                          <a:solidFill>
                            <a:schemeClr val="tx1"/>
                          </a:solidFill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60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1" i="0" dirty="0" smtClean="0">
                          <a:solidFill>
                            <a:schemeClr val="tx1"/>
                          </a:solidFill>
                        </a:rPr>
                        <m:t>al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l</m:t>
                      </m:r>
                      <m:r>
                        <m:rPr>
                          <m:nor/>
                        </m:rPr>
                        <a:rPr lang="en-US" sz="160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schemeClr val="tx1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schemeClr val="tx1"/>
                          </a:solidFill>
                        </a:rPr>
                        <m:t>it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will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scan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them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m:t>twice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: Rounded Corners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681" y="5785288"/>
                <a:ext cx="1636688" cy="645268"/>
              </a:xfrm>
              <a:prstGeom prst="roundRect">
                <a:avLst/>
              </a:prstGeom>
              <a:blipFill>
                <a:blip r:embed="rId5"/>
                <a:stretch>
                  <a:fillRect b="-19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/>
          <p:cNvSpPr/>
          <p:nvPr/>
        </p:nvSpPr>
        <p:spPr>
          <a:xfrm>
            <a:off x="4172991" y="5653594"/>
            <a:ext cx="2269070" cy="1077147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 rot="2919978">
            <a:off x="-862758" y="4223925"/>
            <a:ext cx="4800790" cy="1077147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 rot="2321243">
            <a:off x="2195792" y="2291359"/>
            <a:ext cx="1840899" cy="662128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 rot="2321243">
            <a:off x="3885245" y="3153939"/>
            <a:ext cx="1186556" cy="662128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1204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Inorder</a:t>
            </a:r>
            <a:r>
              <a:rPr lang="en-US" dirty="0"/>
              <a:t> traversal in a threaded tree</a:t>
            </a:r>
          </a:p>
        </p:txBody>
      </p:sp>
      <p:sp>
        <p:nvSpPr>
          <p:cNvPr id="4" name="Oval 3"/>
          <p:cNvSpPr/>
          <p:nvPr/>
        </p:nvSpPr>
        <p:spPr>
          <a:xfrm>
            <a:off x="2304357" y="153038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594504" y="262523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88174" y="269009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8" idx="3"/>
          </p:cNvCxnSpPr>
          <p:nvPr/>
        </p:nvCxnSpPr>
        <p:spPr>
          <a:xfrm flipH="1">
            <a:off x="1028109" y="1908432"/>
            <a:ext cx="1350643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8" idx="5"/>
            <a:endCxn id="10" idx="0"/>
          </p:cNvCxnSpPr>
          <p:nvPr/>
        </p:nvCxnSpPr>
        <p:spPr>
          <a:xfrm>
            <a:off x="2737962" y="1908432"/>
            <a:ext cx="1204212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endCxn id="17" idx="0"/>
          </p:cNvCxnSpPr>
          <p:nvPr/>
        </p:nvCxnSpPr>
        <p:spPr>
          <a:xfrm>
            <a:off x="1028109" y="3003284"/>
            <a:ext cx="421321" cy="5477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195430" y="355106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cxnSpLocks/>
            <a:stCxn id="17" idx="5"/>
          </p:cNvCxnSpPr>
          <p:nvPr/>
        </p:nvCxnSpPr>
        <p:spPr>
          <a:xfrm>
            <a:off x="1629035" y="3929114"/>
            <a:ext cx="488756" cy="553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002082" y="4483050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4" name="Oval 13"/>
          <p:cNvSpPr/>
          <p:nvPr/>
        </p:nvSpPr>
        <p:spPr>
          <a:xfrm>
            <a:off x="2834652" y="5410569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2389049" y="4870059"/>
            <a:ext cx="519998" cy="605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4552" y="3550256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18" name="Curved Connector 17"/>
          <p:cNvCxnSpPr>
            <a:stCxn id="14" idx="3"/>
          </p:cNvCxnSpPr>
          <p:nvPr/>
        </p:nvCxnSpPr>
        <p:spPr>
          <a:xfrm rot="5400000" flipH="1">
            <a:off x="655961" y="3315250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 flipH="1">
            <a:off x="1338872" y="4236092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>
            <a:off x="2160274" y="5308401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85531" y="3477671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22" name="Curved Connector 21"/>
          <p:cNvCxnSpPr>
            <a:stCxn id="8" idx="3"/>
            <a:endCxn id="6" idx="4"/>
          </p:cNvCxnSpPr>
          <p:nvPr/>
        </p:nvCxnSpPr>
        <p:spPr>
          <a:xfrm rot="5400000" flipH="1">
            <a:off x="2613037" y="1918615"/>
            <a:ext cx="1094852" cy="1204212"/>
          </a:xfrm>
          <a:prstGeom prst="curvedConnector3">
            <a:avLst>
              <a:gd name="adj1" fmla="val 24781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274097" y="1990165"/>
            <a:ext cx="1343779" cy="4210968"/>
          </a:xfrm>
          <a:custGeom>
            <a:avLst/>
            <a:gdLst>
              <a:gd name="connsiteX0" fmla="*/ 939750 w 1343779"/>
              <a:gd name="connsiteY0" fmla="*/ 3845859 h 4210968"/>
              <a:gd name="connsiteX1" fmla="*/ 1343162 w 1343779"/>
              <a:gd name="connsiteY1" fmla="*/ 4087906 h 4210968"/>
              <a:gd name="connsiteX2" fmla="*/ 859068 w 1343779"/>
              <a:gd name="connsiteY2" fmla="*/ 2138082 h 4210968"/>
              <a:gd name="connsiteX3" fmla="*/ 52244 w 1343779"/>
              <a:gd name="connsiteY3" fmla="*/ 457200 h 4210968"/>
              <a:gd name="connsiteX4" fmla="*/ 146374 w 1343779"/>
              <a:gd name="connsiteY4" fmla="*/ 0 h 421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779" h="4210968">
                <a:moveTo>
                  <a:pt x="939750" y="3845859"/>
                </a:moveTo>
                <a:cubicBezTo>
                  <a:pt x="1148179" y="4109197"/>
                  <a:pt x="1356609" y="4372536"/>
                  <a:pt x="1343162" y="4087906"/>
                </a:cubicBezTo>
                <a:cubicBezTo>
                  <a:pt x="1329715" y="3803276"/>
                  <a:pt x="1074221" y="2743200"/>
                  <a:pt x="859068" y="2138082"/>
                </a:cubicBezTo>
                <a:cubicBezTo>
                  <a:pt x="643915" y="1532964"/>
                  <a:pt x="171026" y="813547"/>
                  <a:pt x="52244" y="457200"/>
                </a:cubicBezTo>
                <a:cubicBezTo>
                  <a:pt x="-66538" y="100853"/>
                  <a:pt x="39918" y="50426"/>
                  <a:pt x="146374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6440" y="26900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  <p:sp>
        <p:nvSpPr>
          <p:cNvPr id="26" name="Oval 25"/>
          <p:cNvSpPr/>
          <p:nvPr/>
        </p:nvSpPr>
        <p:spPr>
          <a:xfrm>
            <a:off x="670703" y="28829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88203" y="2857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410603" y="18288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702703" y="18288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036203" y="2984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47003" y="38227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334403" y="47625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31103" y="38227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918603" y="56896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59903" y="5676900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118503" y="47752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820303" y="300990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4121779" y="3068147"/>
            <a:ext cx="494080" cy="54778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>
            <a:off x="360338" y="3068147"/>
            <a:ext cx="346941" cy="48210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29778" y="1530383"/>
                <a:ext cx="7504811" cy="482231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void </a:t>
                </a:r>
                <a:r>
                  <a:rPr lang="en-US" sz="1400" dirty="0" err="1">
                    <a:latin typeface="Consolas" panose="020B0609020204030204" pitchFamily="49" charset="0"/>
                  </a:rPr>
                  <a:t>inorderTraversal</a:t>
                </a:r>
                <a:r>
                  <a:rPr lang="en-US" sz="1400" dirty="0">
                    <a:latin typeface="Consolas" panose="020B0609020204030204" pitchFamily="49" charset="0"/>
                  </a:rPr>
                  <a:t>(</a:t>
                </a:r>
                <a:r>
                  <a:rPr lang="en-US" sz="1400" dirty="0" err="1">
                    <a:latin typeface="Consolas" panose="020B0609020204030204" pitchFamily="49" charset="0"/>
                  </a:rPr>
                  <a:t>ThreadedTree</a:t>
                </a:r>
                <a:r>
                  <a:rPr lang="en-US" sz="1400" dirty="0">
                    <a:latin typeface="Consolas" panose="020B0609020204030204" pitchFamily="49" charset="0"/>
                  </a:rPr>
                  <a:t> t){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	Node n = </a:t>
                </a:r>
                <a:r>
                  <a:rPr lang="en-US" sz="1400" dirty="0" err="1">
                    <a:latin typeface="Consolas" panose="020B0609020204030204" pitchFamily="49" charset="0"/>
                  </a:rPr>
                  <a:t>t.root</a:t>
                </a:r>
                <a:r>
                  <a:rPr lang="en-US" sz="1400" dirty="0">
                    <a:latin typeface="Consolas" panose="020B0609020204030204" pitchFamily="49" charset="0"/>
                  </a:rPr>
                  <a:t>;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	while(</a:t>
                </a:r>
                <a:r>
                  <a:rPr lang="en-US" sz="1400" dirty="0" err="1">
                    <a:latin typeface="Consolas" panose="020B0609020204030204" pitchFamily="49" charset="0"/>
                  </a:rPr>
                  <a:t>n.left</a:t>
                </a:r>
                <a:r>
                  <a:rPr lang="en-US" sz="1400" dirty="0">
                    <a:latin typeface="Consolas" panose="020B0609020204030204" pitchFamily="49" charset="0"/>
                  </a:rPr>
                  <a:t> != null)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		n = </a:t>
                </a:r>
                <a:r>
                  <a:rPr lang="en-US" sz="1400" dirty="0" err="1">
                    <a:latin typeface="Consolas" panose="020B0609020204030204" pitchFamily="49" charset="0"/>
                  </a:rPr>
                  <a:t>n.left</a:t>
                </a:r>
                <a:r>
                  <a:rPr lang="en-US" sz="1400" dirty="0">
                    <a:latin typeface="Consolas" panose="020B0609020204030204" pitchFamily="49" charset="0"/>
                  </a:rPr>
                  <a:t>; 	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// Go as left as you can.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	print(</a:t>
                </a:r>
                <a:r>
                  <a:rPr lang="en-US" sz="1400" dirty="0" err="1">
                    <a:latin typeface="Consolas" panose="020B0609020204030204" pitchFamily="49" charset="0"/>
                  </a:rPr>
                  <a:t>n.value</a:t>
                </a:r>
                <a:r>
                  <a:rPr lang="en-US" sz="1400" dirty="0">
                    <a:latin typeface="Consolas" panose="020B0609020204030204" pitchFamily="49" charset="0"/>
                  </a:rPr>
                  <a:t>);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	while(n != null){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		n = </a:t>
                </a:r>
                <a:r>
                  <a:rPr lang="en-US" sz="1400" dirty="0" err="1">
                    <a:latin typeface="Consolas" panose="020B0609020204030204" pitchFamily="49" charset="0"/>
                  </a:rPr>
                  <a:t>inSucc</a:t>
                </a:r>
                <a:r>
                  <a:rPr lang="en-US" sz="1400" dirty="0">
                    <a:latin typeface="Consolas" panose="020B0609020204030204" pitchFamily="49" charset="0"/>
                  </a:rPr>
                  <a:t>(n);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// Call to our previous function</a:t>
                </a:r>
                <a:r>
                  <a:rPr lang="en-US" sz="1400" dirty="0">
                    <a:latin typeface="Consolas" panose="020B0609020204030204" pitchFamily="49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		print( (n == NULL) ? NULL : </a:t>
                </a:r>
                <a:r>
                  <a:rPr lang="en-US" sz="1400" dirty="0" err="1">
                    <a:latin typeface="Consolas" panose="020B0609020204030204" pitchFamily="49" charset="0"/>
                  </a:rPr>
                  <a:t>n.value</a:t>
                </a:r>
                <a:r>
                  <a:rPr lang="en-US" sz="1400" dirty="0">
                    <a:latin typeface="Consolas" panose="020B0609020204030204" pitchFamily="49" charset="0"/>
                  </a:rPr>
                  <a:t>);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	}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</a:rPr>
                  <a:t>}</a:t>
                </a:r>
              </a:p>
              <a:p>
                <a:r>
                  <a:rPr lang="en-US" sz="2000" dirty="0">
                    <a:latin typeface="Calibri (Body)"/>
                  </a:rPr>
                  <a:t>Like we do in Algorithms, let’s </a:t>
                </a:r>
                <a:r>
                  <a:rPr lang="en-US" sz="2000" b="1" dirty="0">
                    <a:solidFill>
                      <a:schemeClr val="accent2"/>
                    </a:solidFill>
                    <a:latin typeface="Calibri (Body)"/>
                  </a:rPr>
                  <a:t>pretend that we actually visited all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>
                    <a:solidFill>
                      <a:schemeClr val="accent2"/>
                    </a:solidFill>
                    <a:latin typeface="Calibri (Body)"/>
                  </a:rPr>
                  <a:t> links.</a:t>
                </a:r>
              </a:p>
              <a:p>
                <a:r>
                  <a:rPr lang="en-US" sz="2000" dirty="0">
                    <a:latin typeface="Calibri (Body)"/>
                  </a:rPr>
                  <a:t>Then, </a:t>
                </a:r>
                <a:r>
                  <a:rPr lang="en-US" sz="2000" b="1" dirty="0">
                    <a:solidFill>
                      <a:srgbClr val="C00000"/>
                    </a:solidFill>
                    <a:latin typeface="Calibri (Body)"/>
                  </a:rPr>
                  <a:t>on average</a:t>
                </a:r>
                <a:r>
                  <a:rPr lang="en-US" sz="2000" b="1" dirty="0">
                    <a:latin typeface="Calibri (Body)"/>
                  </a:rPr>
                  <a:t>, when at any given node, </a:t>
                </a:r>
                <a:r>
                  <a:rPr lang="en-US" sz="2000" dirty="0">
                    <a:latin typeface="Calibri (Body)"/>
                  </a:rPr>
                  <a:t>the algorithm visits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000" i="1" dirty="0">
                    <a:latin typeface="Calibri (Body)"/>
                  </a:rPr>
                  <a:t> </a:t>
                </a:r>
                <a:r>
                  <a:rPr lang="en-US" sz="2000" dirty="0">
                    <a:latin typeface="Calibri (Body)"/>
                  </a:rPr>
                  <a:t>links to find its </a:t>
                </a:r>
                <a:r>
                  <a:rPr lang="en-US" sz="2000" b="1" dirty="0" err="1">
                    <a:solidFill>
                      <a:srgbClr val="C00000"/>
                    </a:solidFill>
                    <a:latin typeface="Calibri (Body)"/>
                  </a:rPr>
                  <a:t>inorder</a:t>
                </a:r>
                <a:r>
                  <a:rPr lang="en-US" sz="2000" b="1" dirty="0">
                    <a:solidFill>
                      <a:srgbClr val="C00000"/>
                    </a:solidFill>
                    <a:latin typeface="Calibri (Body)"/>
                  </a:rPr>
                  <a:t> successor</a:t>
                </a:r>
                <a:r>
                  <a:rPr lang="en-US" sz="2000" dirty="0">
                    <a:latin typeface="Calibri (Body)"/>
                  </a:rPr>
                  <a:t>!</a:t>
                </a:r>
              </a:p>
              <a:p>
                <a:r>
                  <a:rPr lang="en-US" sz="2000" dirty="0">
                    <a:latin typeface="Calibri (Body)"/>
                  </a:rPr>
                  <a:t>Hence </a:t>
                </a:r>
                <a:r>
                  <a:rPr lang="en-US" sz="2000" b="1" dirty="0">
                    <a:solidFill>
                      <a:srgbClr val="C00000"/>
                    </a:solidFill>
                    <a:latin typeface="Calibri (Body)"/>
                  </a:rPr>
                  <a:t>amortized</a:t>
                </a:r>
                <a:r>
                  <a:rPr lang="en-US" sz="2000" dirty="0">
                    <a:latin typeface="Calibri (Body)"/>
                  </a:rPr>
                  <a:t> </a:t>
                </a:r>
                <a:r>
                  <a:rPr lang="en-US" sz="2000" b="1" dirty="0">
                    <a:solidFill>
                      <a:srgbClr val="C00000"/>
                    </a:solidFill>
                    <a:latin typeface="Calibri (Body)"/>
                  </a:rPr>
                  <a:t>constant</a:t>
                </a:r>
                <a:r>
                  <a:rPr lang="en-US" sz="2000" dirty="0">
                    <a:latin typeface="Calibri (Body)"/>
                  </a:rPr>
                  <a:t> time </a:t>
                </a:r>
                <a:r>
                  <a:rPr lang="en-US" sz="2000" dirty="0">
                    <a:latin typeface="Calibri (Body)"/>
                    <a:sym typeface="Wingdings" panose="05000000000000000000" pitchFamily="2" charset="2"/>
                  </a:rPr>
                  <a:t></a:t>
                </a:r>
                <a:endParaRPr lang="en-US" sz="2000" dirty="0">
                  <a:latin typeface="Calibri (Body)"/>
                </a:endParaRPr>
              </a:p>
            </p:txBody>
          </p:sp>
        </mc:Choice>
        <mc:Fallback xmlns="">
          <p:sp>
            <p:nvSpPr>
              <p:cNvPr id="4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29778" y="1530383"/>
                <a:ext cx="7504811" cy="4822310"/>
              </a:xfrm>
              <a:blipFill>
                <a:blip r:embed="rId2"/>
                <a:stretch>
                  <a:fillRect l="-731" t="-1138" b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412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 am unconvinced!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395" y="3597443"/>
            <a:ext cx="2433837" cy="2194510"/>
          </a:xfrm>
        </p:spPr>
      </p:pic>
      <p:sp>
        <p:nvSpPr>
          <p:cNvPr id="6" name="Speech Bubble: Oval 5"/>
          <p:cNvSpPr/>
          <p:nvPr/>
        </p:nvSpPr>
        <p:spPr>
          <a:xfrm>
            <a:off x="4885208" y="1572701"/>
            <a:ext cx="5110562" cy="1897009"/>
          </a:xfrm>
          <a:prstGeom prst="wedgeEllipseCallout">
            <a:avLst>
              <a:gd name="adj1" fmla="val -46914"/>
              <a:gd name="adj2" fmla="val 652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Now hold on… does this analysis prove that </a:t>
            </a:r>
            <a:r>
              <a:rPr lang="en-US" b="1" dirty="0">
                <a:solidFill>
                  <a:srgbClr val="FF66FF"/>
                </a:solidFill>
              </a:rPr>
              <a:t>searching a linked list is amortized constant, since best-case search is constant and worst-case linear ?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This can’t be true!</a:t>
            </a:r>
          </a:p>
        </p:txBody>
      </p:sp>
    </p:spTree>
    <p:extLst>
      <p:ext uri="{BB962C8B-B14F-4D97-AF65-F5344CB8AC3E}">
        <p14:creationId xmlns:p14="http://schemas.microsoft.com/office/powerpoint/2010/main" val="17938960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 am unconvinced!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395" y="3597443"/>
            <a:ext cx="2433837" cy="2194510"/>
          </a:xfrm>
        </p:spPr>
      </p:pic>
      <p:sp>
        <p:nvSpPr>
          <p:cNvPr id="10" name="TextBox 9"/>
          <p:cNvSpPr txBox="1"/>
          <p:nvPr/>
        </p:nvSpPr>
        <p:spPr>
          <a:xfrm>
            <a:off x="529878" y="5394914"/>
            <a:ext cx="2900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see what amortized analysis of the search() operation on a (singly) linked list reveals…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C371B09E-E7A2-DB45-BA24-F317AD19EC0F}"/>
              </a:ext>
            </a:extLst>
          </p:cNvPr>
          <p:cNvSpPr/>
          <p:nvPr/>
        </p:nvSpPr>
        <p:spPr>
          <a:xfrm>
            <a:off x="4885208" y="1572701"/>
            <a:ext cx="5110562" cy="1897009"/>
          </a:xfrm>
          <a:prstGeom prst="wedgeEllipseCallout">
            <a:avLst>
              <a:gd name="adj1" fmla="val -46914"/>
              <a:gd name="adj2" fmla="val 652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Now hold on… does this analysis prove that </a:t>
            </a:r>
            <a:r>
              <a:rPr lang="en-US" b="1" dirty="0">
                <a:solidFill>
                  <a:srgbClr val="FF66FF"/>
                </a:solidFill>
              </a:rPr>
              <a:t>searching a linked list is amortized constant, since best-case search is constant and worst-case linear ?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This can’t be true!</a:t>
            </a:r>
          </a:p>
        </p:txBody>
      </p:sp>
    </p:spTree>
    <p:extLst>
      <p:ext uri="{BB962C8B-B14F-4D97-AF65-F5344CB8AC3E}">
        <p14:creationId xmlns:p14="http://schemas.microsoft.com/office/powerpoint/2010/main" val="77239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Searching a linked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Remember: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avg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𝑒𝑙𝑒𝑚𝑒𝑛𝑡𝑠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athletic game, basketball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207" y="1598696"/>
            <a:ext cx="20764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34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Grading Key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grade your partner’s submission using the following key: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247272"/>
              </p:ext>
            </p:extLst>
          </p:nvPr>
        </p:nvGraphicFramePr>
        <p:xfrm>
          <a:off x="970547" y="2805139"/>
          <a:ext cx="10483515" cy="308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842">
                  <a:extLst>
                    <a:ext uri="{9D8B030D-6E8A-4147-A177-3AD203B41FA5}">
                      <a16:colId xmlns:a16="http://schemas.microsoft.com/office/drawing/2014/main" val="412305461"/>
                    </a:ext>
                  </a:extLst>
                </a:gridCol>
                <a:gridCol w="3930168">
                  <a:extLst>
                    <a:ext uri="{9D8B030D-6E8A-4147-A177-3AD203B41FA5}">
                      <a16:colId xmlns:a16="http://schemas.microsoft.com/office/drawing/2014/main" val="1732065729"/>
                    </a:ext>
                  </a:extLst>
                </a:gridCol>
                <a:gridCol w="3494505">
                  <a:extLst>
                    <a:ext uri="{9D8B030D-6E8A-4147-A177-3AD203B41FA5}">
                      <a16:colId xmlns:a16="http://schemas.microsoft.com/office/drawing/2014/main" val="1292968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Criterion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Example questions to 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Grading Percentage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784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Algorithmic Correctness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Is the recursion applied correctly?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Does the code print out values when it should?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9930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Runtime error-free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Is the code prone to a 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NullPointerException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What about a 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StackOverflowException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458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Elegance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Is the code readable?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Any arguments that we could avoid?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Generally; could this have been attained with 2/3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rds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or ½ of the code?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836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Compile error-free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If I typed this in as – is and ran 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javac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on it, would it compile?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410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7003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Searching a linked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Remember: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avg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𝑒𝑙𝑒𝑚𝑒𝑛𝑡𝑠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700981" y="3932903"/>
            <a:ext cx="658761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" name="Oval 4"/>
          <p:cNvSpPr/>
          <p:nvPr/>
        </p:nvSpPr>
        <p:spPr>
          <a:xfrm>
            <a:off x="2647336" y="3930188"/>
            <a:ext cx="658761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93691" y="3930188"/>
            <a:ext cx="658761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7969046" y="3930188"/>
            <a:ext cx="658761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" name="Oval 7"/>
          <p:cNvSpPr/>
          <p:nvPr/>
        </p:nvSpPr>
        <p:spPr>
          <a:xfrm>
            <a:off x="5154561" y="4175996"/>
            <a:ext cx="135193" cy="1600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615448" y="4175995"/>
            <a:ext cx="135193" cy="1600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076336" y="4175995"/>
            <a:ext cx="135193" cy="1600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12" name="Connector: Curved 11"/>
          <p:cNvCxnSpPr>
            <a:stCxn id="4" idx="0"/>
            <a:endCxn id="5" idx="0"/>
          </p:cNvCxnSpPr>
          <p:nvPr/>
        </p:nvCxnSpPr>
        <p:spPr>
          <a:xfrm rot="5400000" flipH="1" flipV="1">
            <a:off x="2502182" y="3458369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/>
          <p:cNvCxnSpPr/>
          <p:nvPr/>
        </p:nvCxnSpPr>
        <p:spPr>
          <a:xfrm rot="5400000" flipH="1" flipV="1">
            <a:off x="3513059" y="3465485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/>
          <p:cNvCxnSpPr/>
          <p:nvPr/>
        </p:nvCxnSpPr>
        <p:spPr>
          <a:xfrm rot="5400000" flipH="1" flipV="1">
            <a:off x="4459414" y="3450738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/>
          <p:cNvCxnSpPr/>
          <p:nvPr/>
        </p:nvCxnSpPr>
        <p:spPr>
          <a:xfrm rot="5400000" flipH="1" flipV="1">
            <a:off x="7766126" y="3484635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509568" y="4175995"/>
            <a:ext cx="135193" cy="1600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70456" y="4175995"/>
            <a:ext cx="135193" cy="1600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5135" y="3765755"/>
            <a:ext cx="590552" cy="285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ptr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/>
          <p:cNvCxnSpPr>
            <a:stCxn id="18" idx="3"/>
          </p:cNvCxnSpPr>
          <p:nvPr/>
        </p:nvCxnSpPr>
        <p:spPr>
          <a:xfrm>
            <a:off x="875687" y="3908323"/>
            <a:ext cx="767529" cy="181896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icture containing athletic game, basketball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207" y="1598696"/>
            <a:ext cx="20764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93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Searching a linked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Remember: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avg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𝑒𝑙𝑒𝑚𝑒𝑛𝑡𝑠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Average </a:t>
                </a:r>
                <a:r>
                  <a:rPr lang="en-US" dirty="0">
                    <a:solidFill>
                      <a:srgbClr val="7030A0"/>
                    </a:solidFill>
                  </a:rPr>
                  <a:t>number of links traversed </a:t>
                </a:r>
                <a:r>
                  <a:rPr lang="en-US" dirty="0"/>
                  <a:t>for successful search of key is: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700981" y="3932903"/>
            <a:ext cx="658761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" name="Oval 4"/>
          <p:cNvSpPr/>
          <p:nvPr/>
        </p:nvSpPr>
        <p:spPr>
          <a:xfrm>
            <a:off x="2647336" y="3930188"/>
            <a:ext cx="658761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93691" y="3930188"/>
            <a:ext cx="658761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7969046" y="3930188"/>
            <a:ext cx="658761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" name="Oval 7"/>
          <p:cNvSpPr/>
          <p:nvPr/>
        </p:nvSpPr>
        <p:spPr>
          <a:xfrm>
            <a:off x="5154561" y="4175996"/>
            <a:ext cx="135193" cy="1600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615448" y="4175995"/>
            <a:ext cx="135193" cy="1600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076336" y="4175995"/>
            <a:ext cx="135193" cy="1600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12" name="Connector: Curved 11"/>
          <p:cNvCxnSpPr>
            <a:stCxn id="4" idx="0"/>
            <a:endCxn id="5" idx="0"/>
          </p:cNvCxnSpPr>
          <p:nvPr/>
        </p:nvCxnSpPr>
        <p:spPr>
          <a:xfrm rot="5400000" flipH="1" flipV="1">
            <a:off x="2502182" y="3458369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/>
          <p:cNvCxnSpPr/>
          <p:nvPr/>
        </p:nvCxnSpPr>
        <p:spPr>
          <a:xfrm rot="5400000" flipH="1" flipV="1">
            <a:off x="3513059" y="3465485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/>
          <p:cNvCxnSpPr/>
          <p:nvPr/>
        </p:nvCxnSpPr>
        <p:spPr>
          <a:xfrm rot="5400000" flipH="1" flipV="1">
            <a:off x="4459414" y="3450738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/>
          <p:cNvCxnSpPr/>
          <p:nvPr/>
        </p:nvCxnSpPr>
        <p:spPr>
          <a:xfrm rot="5400000" flipH="1" flipV="1">
            <a:off x="7766126" y="3484635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509568" y="4175995"/>
            <a:ext cx="135193" cy="1600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70456" y="4175995"/>
            <a:ext cx="135193" cy="1600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5135" y="3765755"/>
            <a:ext cx="590552" cy="285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ptr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18" idx="3"/>
          </p:cNvCxnSpPr>
          <p:nvPr/>
        </p:nvCxnSpPr>
        <p:spPr>
          <a:xfrm>
            <a:off x="875687" y="3908323"/>
            <a:ext cx="767529" cy="181896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athletic game, basketball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207" y="1598696"/>
            <a:ext cx="20764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46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Searching a linked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Remember: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avg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𝑒𝑙𝑒𝑚𝑒𝑛𝑡𝑠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Average </a:t>
                </a:r>
                <a:r>
                  <a:rPr lang="en-US" dirty="0">
                    <a:solidFill>
                      <a:srgbClr val="7030A0"/>
                    </a:solidFill>
                  </a:rPr>
                  <a:t>number of links traversed </a:t>
                </a:r>
                <a:r>
                  <a:rPr lang="en-US" dirty="0"/>
                  <a:t>for successful search of a key is: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700981" y="3932903"/>
            <a:ext cx="658761" cy="6096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" name="Oval 4"/>
          <p:cNvSpPr/>
          <p:nvPr/>
        </p:nvSpPr>
        <p:spPr>
          <a:xfrm>
            <a:off x="2647336" y="3930188"/>
            <a:ext cx="658761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93691" y="3930188"/>
            <a:ext cx="658761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7969046" y="3930188"/>
            <a:ext cx="658761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" name="Oval 7"/>
          <p:cNvSpPr/>
          <p:nvPr/>
        </p:nvSpPr>
        <p:spPr>
          <a:xfrm>
            <a:off x="5154561" y="4175996"/>
            <a:ext cx="135193" cy="1600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615448" y="4175995"/>
            <a:ext cx="135193" cy="1600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076336" y="4175995"/>
            <a:ext cx="135193" cy="1600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12" name="Connector: Curved 11"/>
          <p:cNvCxnSpPr>
            <a:stCxn id="4" idx="0"/>
            <a:endCxn id="5" idx="0"/>
          </p:cNvCxnSpPr>
          <p:nvPr/>
        </p:nvCxnSpPr>
        <p:spPr>
          <a:xfrm rot="5400000" flipH="1" flipV="1">
            <a:off x="2502182" y="3458369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/>
          <p:cNvCxnSpPr/>
          <p:nvPr/>
        </p:nvCxnSpPr>
        <p:spPr>
          <a:xfrm rot="5400000" flipH="1" flipV="1">
            <a:off x="3513059" y="3465485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/>
          <p:cNvCxnSpPr/>
          <p:nvPr/>
        </p:nvCxnSpPr>
        <p:spPr>
          <a:xfrm rot="5400000" flipH="1" flipV="1">
            <a:off x="4459414" y="3450738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/>
          <p:cNvCxnSpPr/>
          <p:nvPr/>
        </p:nvCxnSpPr>
        <p:spPr>
          <a:xfrm rot="5400000" flipH="1" flipV="1">
            <a:off x="7766126" y="3484635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509568" y="4175995"/>
            <a:ext cx="135193" cy="1600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70456" y="4175995"/>
            <a:ext cx="135193" cy="1600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5135" y="3765755"/>
            <a:ext cx="590552" cy="285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ptr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18" idx="3"/>
          </p:cNvCxnSpPr>
          <p:nvPr/>
        </p:nvCxnSpPr>
        <p:spPr>
          <a:xfrm>
            <a:off x="875687" y="3908323"/>
            <a:ext cx="767529" cy="181896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athletic game, basketball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207" y="1598696"/>
            <a:ext cx="20764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180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Searching a linked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Remember: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avg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𝑒𝑙𝑒𝑚𝑒𝑛𝑡𝑠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Average </a:t>
                </a:r>
                <a:r>
                  <a:rPr lang="en-US" dirty="0">
                    <a:solidFill>
                      <a:srgbClr val="7030A0"/>
                    </a:solidFill>
                  </a:rPr>
                  <a:t>number of links traversed </a:t>
                </a:r>
                <a:r>
                  <a:rPr lang="en-US" dirty="0"/>
                  <a:t>for successful search of a key is: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66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700981" y="3932903"/>
            <a:ext cx="658761" cy="6096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" name="Oval 4"/>
          <p:cNvSpPr/>
          <p:nvPr/>
        </p:nvSpPr>
        <p:spPr>
          <a:xfrm>
            <a:off x="2647336" y="3930188"/>
            <a:ext cx="658761" cy="60960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93691" y="3930188"/>
            <a:ext cx="658761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7969046" y="3930188"/>
            <a:ext cx="658761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" name="Oval 7"/>
          <p:cNvSpPr/>
          <p:nvPr/>
        </p:nvSpPr>
        <p:spPr>
          <a:xfrm>
            <a:off x="5154561" y="4175996"/>
            <a:ext cx="135193" cy="1600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615448" y="4175995"/>
            <a:ext cx="135193" cy="1600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076336" y="4175995"/>
            <a:ext cx="135193" cy="1600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12" name="Connector: Curved 11"/>
          <p:cNvCxnSpPr>
            <a:stCxn id="4" idx="0"/>
            <a:endCxn id="5" idx="0"/>
          </p:cNvCxnSpPr>
          <p:nvPr/>
        </p:nvCxnSpPr>
        <p:spPr>
          <a:xfrm rot="5400000" flipH="1" flipV="1">
            <a:off x="2502182" y="3458369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/>
          <p:cNvCxnSpPr/>
          <p:nvPr/>
        </p:nvCxnSpPr>
        <p:spPr>
          <a:xfrm rot="5400000" flipH="1" flipV="1">
            <a:off x="3513059" y="3465485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/>
          <p:cNvCxnSpPr/>
          <p:nvPr/>
        </p:nvCxnSpPr>
        <p:spPr>
          <a:xfrm rot="5400000" flipH="1" flipV="1">
            <a:off x="4459414" y="3450738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/>
          <p:cNvCxnSpPr/>
          <p:nvPr/>
        </p:nvCxnSpPr>
        <p:spPr>
          <a:xfrm rot="5400000" flipH="1" flipV="1">
            <a:off x="7766126" y="3484635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509568" y="4175995"/>
            <a:ext cx="135193" cy="1600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70456" y="4175995"/>
            <a:ext cx="135193" cy="1600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5135" y="3765755"/>
            <a:ext cx="590552" cy="285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ptr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18" idx="3"/>
          </p:cNvCxnSpPr>
          <p:nvPr/>
        </p:nvCxnSpPr>
        <p:spPr>
          <a:xfrm>
            <a:off x="875687" y="3908323"/>
            <a:ext cx="767529" cy="181896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athletic game, basketball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207" y="1598696"/>
            <a:ext cx="20764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17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Searching a linked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Remember: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avg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𝑒𝑙𝑒𝑚𝑒𝑛𝑡𝑠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Average </a:t>
                </a:r>
                <a:r>
                  <a:rPr lang="en-US" dirty="0">
                    <a:solidFill>
                      <a:srgbClr val="7030A0"/>
                    </a:solidFill>
                  </a:rPr>
                  <a:t>number of links traversed </a:t>
                </a:r>
                <a:r>
                  <a:rPr lang="en-US" dirty="0"/>
                  <a:t>for successful search of a key is: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66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700981" y="3932903"/>
            <a:ext cx="658761" cy="6096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" name="Oval 4"/>
          <p:cNvSpPr/>
          <p:nvPr/>
        </p:nvSpPr>
        <p:spPr>
          <a:xfrm>
            <a:off x="2647336" y="3930188"/>
            <a:ext cx="658761" cy="60960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93691" y="3930188"/>
            <a:ext cx="658761" cy="609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7969046" y="3930188"/>
            <a:ext cx="658761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" name="Oval 7"/>
          <p:cNvSpPr/>
          <p:nvPr/>
        </p:nvSpPr>
        <p:spPr>
          <a:xfrm>
            <a:off x="5154561" y="4175996"/>
            <a:ext cx="135193" cy="1600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615448" y="4175995"/>
            <a:ext cx="135193" cy="1600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076336" y="4175995"/>
            <a:ext cx="135193" cy="1600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12" name="Connector: Curved 11"/>
          <p:cNvCxnSpPr>
            <a:stCxn id="4" idx="0"/>
            <a:endCxn id="5" idx="0"/>
          </p:cNvCxnSpPr>
          <p:nvPr/>
        </p:nvCxnSpPr>
        <p:spPr>
          <a:xfrm rot="5400000" flipH="1" flipV="1">
            <a:off x="2502182" y="3458369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/>
          <p:cNvCxnSpPr/>
          <p:nvPr/>
        </p:nvCxnSpPr>
        <p:spPr>
          <a:xfrm rot="5400000" flipH="1" flipV="1">
            <a:off x="3513059" y="3465485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/>
          <p:cNvCxnSpPr/>
          <p:nvPr/>
        </p:nvCxnSpPr>
        <p:spPr>
          <a:xfrm rot="5400000" flipH="1" flipV="1">
            <a:off x="4459414" y="3450738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/>
          <p:cNvCxnSpPr/>
          <p:nvPr/>
        </p:nvCxnSpPr>
        <p:spPr>
          <a:xfrm rot="5400000" flipH="1" flipV="1">
            <a:off x="7766126" y="3484635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509568" y="4175995"/>
            <a:ext cx="135193" cy="1600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70456" y="4175995"/>
            <a:ext cx="135193" cy="16003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5135" y="3765755"/>
            <a:ext cx="590552" cy="285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ptr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18" idx="3"/>
          </p:cNvCxnSpPr>
          <p:nvPr/>
        </p:nvCxnSpPr>
        <p:spPr>
          <a:xfrm>
            <a:off x="875687" y="3908323"/>
            <a:ext cx="767529" cy="181896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athletic game, basketball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207" y="1598696"/>
            <a:ext cx="20764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379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Searching a linked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Remember: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avg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𝑒𝑙𝑒𝑚𝑒𝑛𝑡𝑠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Average </a:t>
                </a:r>
                <a:r>
                  <a:rPr lang="en-US" dirty="0">
                    <a:solidFill>
                      <a:srgbClr val="7030A0"/>
                    </a:solidFill>
                  </a:rPr>
                  <a:t>number of links traversed </a:t>
                </a:r>
                <a:r>
                  <a:rPr lang="en-US" dirty="0"/>
                  <a:t>for successful search of key is: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66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700981" y="3932903"/>
            <a:ext cx="658761" cy="6096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" name="Oval 4"/>
          <p:cNvSpPr/>
          <p:nvPr/>
        </p:nvSpPr>
        <p:spPr>
          <a:xfrm>
            <a:off x="2647336" y="3930188"/>
            <a:ext cx="658761" cy="60960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93691" y="3930188"/>
            <a:ext cx="658761" cy="609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7969046" y="3930188"/>
            <a:ext cx="658761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" name="Oval 7"/>
          <p:cNvSpPr/>
          <p:nvPr/>
        </p:nvSpPr>
        <p:spPr>
          <a:xfrm>
            <a:off x="5154561" y="4175996"/>
            <a:ext cx="135193" cy="16003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615448" y="4175995"/>
            <a:ext cx="135193" cy="16003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076336" y="4175995"/>
            <a:ext cx="135193" cy="16003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12" name="Connector: Curved 11"/>
          <p:cNvCxnSpPr>
            <a:stCxn id="4" idx="0"/>
            <a:endCxn id="5" idx="0"/>
          </p:cNvCxnSpPr>
          <p:nvPr/>
        </p:nvCxnSpPr>
        <p:spPr>
          <a:xfrm rot="5400000" flipH="1" flipV="1">
            <a:off x="2502182" y="3458369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/>
          <p:cNvCxnSpPr/>
          <p:nvPr/>
        </p:nvCxnSpPr>
        <p:spPr>
          <a:xfrm rot="5400000" flipH="1" flipV="1">
            <a:off x="3513059" y="3465485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/>
          <p:cNvCxnSpPr/>
          <p:nvPr/>
        </p:nvCxnSpPr>
        <p:spPr>
          <a:xfrm rot="5400000" flipH="1" flipV="1">
            <a:off x="4459414" y="3450738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/>
          <p:cNvCxnSpPr/>
          <p:nvPr/>
        </p:nvCxnSpPr>
        <p:spPr>
          <a:xfrm rot="5400000" flipH="1" flipV="1">
            <a:off x="7766126" y="3484635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509568" y="4175995"/>
            <a:ext cx="135193" cy="16003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70456" y="4175995"/>
            <a:ext cx="135193" cy="16003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5135" y="3765755"/>
            <a:ext cx="590552" cy="285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ptr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18" idx="3"/>
          </p:cNvCxnSpPr>
          <p:nvPr/>
        </p:nvCxnSpPr>
        <p:spPr>
          <a:xfrm>
            <a:off x="875687" y="3908323"/>
            <a:ext cx="767529" cy="181896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athletic game, basketball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207" y="1598696"/>
            <a:ext cx="20764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899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Searching a linked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Remember: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avg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𝑒𝑙𝑒𝑚𝑒𝑛𝑡𝑠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Average </a:t>
                </a:r>
                <a:r>
                  <a:rPr lang="en-US" dirty="0">
                    <a:solidFill>
                      <a:srgbClr val="7030A0"/>
                    </a:solidFill>
                  </a:rPr>
                  <a:t>number of links traversed </a:t>
                </a:r>
                <a:r>
                  <a:rPr lang="en-US" dirty="0"/>
                  <a:t>for successful search of key is: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66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700981" y="3932903"/>
            <a:ext cx="658761" cy="6096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" name="Oval 4"/>
          <p:cNvSpPr/>
          <p:nvPr/>
        </p:nvSpPr>
        <p:spPr>
          <a:xfrm>
            <a:off x="2647336" y="3930188"/>
            <a:ext cx="658761" cy="60960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93691" y="3930188"/>
            <a:ext cx="658761" cy="609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7969046" y="3930188"/>
            <a:ext cx="658761" cy="6096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" name="Oval 7"/>
          <p:cNvSpPr/>
          <p:nvPr/>
        </p:nvSpPr>
        <p:spPr>
          <a:xfrm>
            <a:off x="5154561" y="4175996"/>
            <a:ext cx="135193" cy="16003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615448" y="4175995"/>
            <a:ext cx="135193" cy="16003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076336" y="4175995"/>
            <a:ext cx="135193" cy="16003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12" name="Connector: Curved 11"/>
          <p:cNvCxnSpPr>
            <a:stCxn id="4" idx="0"/>
            <a:endCxn id="5" idx="0"/>
          </p:cNvCxnSpPr>
          <p:nvPr/>
        </p:nvCxnSpPr>
        <p:spPr>
          <a:xfrm rot="5400000" flipH="1" flipV="1">
            <a:off x="2502182" y="3458369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/>
          <p:cNvCxnSpPr/>
          <p:nvPr/>
        </p:nvCxnSpPr>
        <p:spPr>
          <a:xfrm rot="5400000" flipH="1" flipV="1">
            <a:off x="3513059" y="3465485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/>
          <p:cNvCxnSpPr/>
          <p:nvPr/>
        </p:nvCxnSpPr>
        <p:spPr>
          <a:xfrm rot="5400000" flipH="1" flipV="1">
            <a:off x="4459414" y="3450738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/>
          <p:cNvCxnSpPr/>
          <p:nvPr/>
        </p:nvCxnSpPr>
        <p:spPr>
          <a:xfrm rot="5400000" flipH="1" flipV="1">
            <a:off x="7766126" y="3484635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509568" y="4175995"/>
            <a:ext cx="135193" cy="16003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70456" y="4175995"/>
            <a:ext cx="135193" cy="16003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5135" y="3765755"/>
            <a:ext cx="590552" cy="285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ptr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18" idx="3"/>
          </p:cNvCxnSpPr>
          <p:nvPr/>
        </p:nvCxnSpPr>
        <p:spPr>
          <a:xfrm>
            <a:off x="875687" y="3908323"/>
            <a:ext cx="767529" cy="181896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athletic game, basketball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207" y="1598696"/>
            <a:ext cx="20764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09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Searching a linked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Remember: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avg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𝑒𝑙𝑒𝑚𝑒𝑛𝑡𝑠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Average </a:t>
                </a:r>
                <a:r>
                  <a:rPr lang="en-US" dirty="0">
                    <a:solidFill>
                      <a:srgbClr val="7030A0"/>
                    </a:solidFill>
                  </a:rPr>
                  <a:t>number of links traversed </a:t>
                </a:r>
                <a:r>
                  <a:rPr lang="en-US" dirty="0"/>
                  <a:t>for successful search of key is: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66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700981" y="3932903"/>
            <a:ext cx="658761" cy="6096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" name="Oval 4"/>
          <p:cNvSpPr/>
          <p:nvPr/>
        </p:nvSpPr>
        <p:spPr>
          <a:xfrm>
            <a:off x="2647336" y="3930188"/>
            <a:ext cx="658761" cy="60960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93691" y="3930188"/>
            <a:ext cx="658761" cy="609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7969046" y="3930188"/>
            <a:ext cx="658761" cy="6096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" name="Oval 7"/>
          <p:cNvSpPr/>
          <p:nvPr/>
        </p:nvSpPr>
        <p:spPr>
          <a:xfrm>
            <a:off x="5154561" y="4175996"/>
            <a:ext cx="135193" cy="16003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615448" y="4175995"/>
            <a:ext cx="135193" cy="16003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076336" y="4175995"/>
            <a:ext cx="135193" cy="16003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12" name="Connector: Curved 11"/>
          <p:cNvCxnSpPr>
            <a:stCxn id="4" idx="0"/>
            <a:endCxn id="5" idx="0"/>
          </p:cNvCxnSpPr>
          <p:nvPr/>
        </p:nvCxnSpPr>
        <p:spPr>
          <a:xfrm rot="5400000" flipH="1" flipV="1">
            <a:off x="2502182" y="3458369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/>
          <p:cNvCxnSpPr/>
          <p:nvPr/>
        </p:nvCxnSpPr>
        <p:spPr>
          <a:xfrm rot="5400000" flipH="1" flipV="1">
            <a:off x="3513059" y="3465485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/>
          <p:cNvCxnSpPr/>
          <p:nvPr/>
        </p:nvCxnSpPr>
        <p:spPr>
          <a:xfrm rot="5400000" flipH="1" flipV="1">
            <a:off x="4459414" y="3450738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/>
          <p:cNvCxnSpPr/>
          <p:nvPr/>
        </p:nvCxnSpPr>
        <p:spPr>
          <a:xfrm rot="5400000" flipH="1" flipV="1">
            <a:off x="7766126" y="3484635"/>
            <a:ext cx="2715" cy="946355"/>
          </a:xfrm>
          <a:prstGeom prst="curvedConnector3">
            <a:avLst>
              <a:gd name="adj1" fmla="val 85198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509568" y="4175995"/>
            <a:ext cx="135193" cy="16003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70456" y="4175995"/>
            <a:ext cx="135193" cy="16003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5135" y="3765755"/>
            <a:ext cx="590552" cy="285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ptr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18" idx="3"/>
          </p:cNvCxnSpPr>
          <p:nvPr/>
        </p:nvCxnSpPr>
        <p:spPr>
          <a:xfrm>
            <a:off x="875687" y="3908323"/>
            <a:ext cx="767529" cy="181896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95952" y="3999271"/>
            <a:ext cx="2219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Amortized linear!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239" y="1690688"/>
            <a:ext cx="2876053" cy="187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03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Insights from amortized analysis!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Complexity of search in a linked list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fact, the associated constant is </a:t>
                </a:r>
                <a:r>
                  <a:rPr lang="en-US" dirty="0">
                    <a:solidFill>
                      <a:schemeClr val="accent1"/>
                    </a:solidFill>
                  </a:rPr>
                  <a:t>1</a:t>
                </a:r>
                <a:r>
                  <a:rPr lang="en-US" dirty="0"/>
                  <a:t>: in the worst case, you will traverse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links.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6706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Insights from amortized analysis!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Complexity of search in a linked list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fact, the associated constant is </a:t>
                </a:r>
                <a:r>
                  <a:rPr lang="en-US" dirty="0">
                    <a:solidFill>
                      <a:schemeClr val="accent1"/>
                    </a:solidFill>
                  </a:rPr>
                  <a:t>1</a:t>
                </a:r>
                <a:r>
                  <a:rPr lang="en-US" dirty="0"/>
                  <a:t>: in the worst case, you will traverse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links.</a:t>
                </a:r>
              </a:p>
              <a:p>
                <a:r>
                  <a:rPr lang="en-US" dirty="0"/>
                  <a:t>Amortized complexity of search in a linked list is also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But the full derivation was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 to interpret the </a:t>
                </a:r>
                <a:r>
                  <a:rPr lang="en-US" dirty="0">
                    <a:solidFill>
                      <a:schemeClr val="accent1"/>
                    </a:solidFill>
                  </a:rPr>
                  <a:t>constants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49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Jason’s Solution</a:t>
            </a:r>
          </a:p>
        </p:txBody>
      </p:sp>
      <p:pic>
        <p:nvPicPr>
          <p:cNvPr id="7" name="Content Placeholder 6" descr="A picture containing text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261" y="1868237"/>
            <a:ext cx="3232110" cy="4351338"/>
          </a:xfrm>
        </p:spPr>
      </p:pic>
    </p:spTree>
    <p:extLst>
      <p:ext uri="{BB962C8B-B14F-4D97-AF65-F5344CB8AC3E}">
        <p14:creationId xmlns:p14="http://schemas.microsoft.com/office/powerpoint/2010/main" val="23765703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Insights from amortized analysis!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On average, you will find elements in the middle of the list </a:t>
                </a:r>
                <a:r>
                  <a:rPr lang="en-US" dirty="0">
                    <a:solidFill>
                      <a:schemeClr val="accent2"/>
                    </a:solidFill>
                  </a:rPr>
                  <a:t>(halfway through)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even, we are good.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277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Insights from amortized analysis!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On average, you will find elements in the middle of the list </a:t>
                </a:r>
                <a:r>
                  <a:rPr lang="en-US" dirty="0">
                    <a:solidFill>
                      <a:schemeClr val="accent2"/>
                    </a:solidFill>
                  </a:rPr>
                  <a:t>(halfway through)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even, we are good.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But, on average, I will be given the same number of odd and even lists!</a:t>
                </a:r>
              </a:p>
              <a:p>
                <a:pPr lvl="1"/>
                <a:r>
                  <a:rPr lang="en-US" dirty="0"/>
                  <a:t>So for half of the lists, I’m good, for the other half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odd), I need to add 1 link.</a:t>
                </a:r>
              </a:p>
              <a:p>
                <a:pPr lvl="1"/>
                <a:r>
                  <a:rPr lang="en-US" dirty="0"/>
                  <a:t>So on average, I need to add </a:t>
                </a:r>
                <a:r>
                  <a:rPr lang="en-US" dirty="0">
                    <a:solidFill>
                      <a:schemeClr val="accent1"/>
                    </a:solidFill>
                  </a:rPr>
                  <a:t>half a link!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07E6AF06-1B6D-48B1-B319-FF11BD8BD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863" y="5266871"/>
            <a:ext cx="1696753" cy="14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59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361" y="500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Exercise for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411" y="1537393"/>
            <a:ext cx="10515600" cy="4351338"/>
          </a:xfrm>
        </p:spPr>
        <p:txBody>
          <a:bodyPr/>
          <a:lstStyle/>
          <a:p>
            <a:r>
              <a:rPr lang="en-US" dirty="0"/>
              <a:t>The goal: write code that traverses a threaded B</a:t>
            </a:r>
            <a:r>
              <a:rPr lang="en-US" b="1" dirty="0">
                <a:solidFill>
                  <a:srgbClr val="FF66FF"/>
                </a:solidFill>
              </a:rPr>
              <a:t>S</a:t>
            </a:r>
            <a:r>
              <a:rPr lang="en-US" dirty="0"/>
              <a:t>T in </a:t>
            </a:r>
            <a:r>
              <a:rPr lang="en-US" dirty="0">
                <a:solidFill>
                  <a:srgbClr val="FF66FF"/>
                </a:solidFill>
              </a:rPr>
              <a:t>descending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FF66FF"/>
                </a:solidFill>
              </a:rPr>
              <a:t>order!</a:t>
            </a:r>
          </a:p>
          <a:p>
            <a:r>
              <a:rPr lang="en-US" dirty="0">
                <a:solidFill>
                  <a:srgbClr val="FF0000"/>
                </a:solidFill>
              </a:rPr>
              <a:t>But! </a:t>
            </a:r>
            <a:r>
              <a:rPr lang="en-US" dirty="0">
                <a:solidFill>
                  <a:schemeClr val="accent1"/>
                </a:solidFill>
              </a:rPr>
              <a:t>You will do this in pairs!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Student #1 writes a routine that </a:t>
            </a:r>
          </a:p>
          <a:p>
            <a:pPr marL="457200" lvl="1" indent="0">
              <a:buNone/>
            </a:pPr>
            <a:r>
              <a:rPr lang="en-US" dirty="0"/>
              <a:t>finds the </a:t>
            </a:r>
            <a:r>
              <a:rPr lang="en-US" dirty="0" err="1">
                <a:solidFill>
                  <a:schemeClr val="accent2"/>
                </a:solidFill>
              </a:rPr>
              <a:t>inorder</a:t>
            </a:r>
            <a:r>
              <a:rPr lang="en-US" dirty="0">
                <a:solidFill>
                  <a:schemeClr val="accent2"/>
                </a:solidFill>
              </a:rPr>
              <a:t> predecessor </a:t>
            </a:r>
            <a:r>
              <a:rPr lang="en-US" dirty="0"/>
              <a:t>of a threaded tree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/>
              <a:t>Student #2 uses that routine </a:t>
            </a:r>
            <a:r>
              <a:rPr lang="en-US" b="1" i="1" u="sng" dirty="0">
                <a:solidFill>
                  <a:schemeClr val="accent6">
                    <a:lumMod val="75000"/>
                  </a:schemeClr>
                </a:solidFill>
              </a:rPr>
              <a:t>(must agree on </a:t>
            </a:r>
          </a:p>
          <a:p>
            <a:pPr marL="457200" lvl="1" indent="0">
              <a:buNone/>
            </a:pPr>
            <a:r>
              <a:rPr lang="en-US" b="1" i="1" u="sng" dirty="0">
                <a:solidFill>
                  <a:schemeClr val="accent6">
                    <a:lumMod val="75000"/>
                  </a:schemeClr>
                </a:solidFill>
              </a:rPr>
              <a:t>name, signature…)</a:t>
            </a:r>
            <a:r>
              <a:rPr lang="en-US" dirty="0"/>
              <a:t> to write the full method!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9502877" y="1995896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7793024" y="309074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886694" y="3155611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8" idx="3"/>
          </p:cNvCxnSpPr>
          <p:nvPr/>
        </p:nvCxnSpPr>
        <p:spPr>
          <a:xfrm flipH="1">
            <a:off x="8226629" y="2373945"/>
            <a:ext cx="1350643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8" idx="5"/>
            <a:endCxn id="9" idx="0"/>
          </p:cNvCxnSpPr>
          <p:nvPr/>
        </p:nvCxnSpPr>
        <p:spPr>
          <a:xfrm>
            <a:off x="9936482" y="2373945"/>
            <a:ext cx="1204212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endCxn id="15" idx="0"/>
          </p:cNvCxnSpPr>
          <p:nvPr/>
        </p:nvCxnSpPr>
        <p:spPr>
          <a:xfrm>
            <a:off x="8226629" y="3468797"/>
            <a:ext cx="421321" cy="5477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8393950" y="401657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1" name="Straight Arrow Connector 10"/>
          <p:cNvCxnSpPr>
            <a:cxnSpLocks/>
            <a:stCxn id="15" idx="5"/>
          </p:cNvCxnSpPr>
          <p:nvPr/>
        </p:nvCxnSpPr>
        <p:spPr>
          <a:xfrm>
            <a:off x="8827555" y="4394627"/>
            <a:ext cx="488756" cy="553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9200602" y="494856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3" name="Oval 12"/>
          <p:cNvSpPr/>
          <p:nvPr/>
        </p:nvSpPr>
        <p:spPr>
          <a:xfrm>
            <a:off x="10033172" y="5876082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9587569" y="5335572"/>
            <a:ext cx="519998" cy="605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63072" y="4015769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16" name="Curved Connector 17"/>
          <p:cNvCxnSpPr>
            <a:stCxn id="13" idx="3"/>
          </p:cNvCxnSpPr>
          <p:nvPr/>
        </p:nvCxnSpPr>
        <p:spPr>
          <a:xfrm rot="5400000" flipH="1">
            <a:off x="7854481" y="3780763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8"/>
          <p:cNvCxnSpPr/>
          <p:nvPr/>
        </p:nvCxnSpPr>
        <p:spPr>
          <a:xfrm rot="5400000" flipH="1">
            <a:off x="8616026" y="4777612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9"/>
          <p:cNvCxnSpPr/>
          <p:nvPr/>
        </p:nvCxnSpPr>
        <p:spPr>
          <a:xfrm rot="5400000" flipH="1">
            <a:off x="9358794" y="5773914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684051" y="3953016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20" name="Curved Connector 21"/>
          <p:cNvCxnSpPr>
            <a:stCxn id="8" idx="3"/>
            <a:endCxn id="6" idx="4"/>
          </p:cNvCxnSpPr>
          <p:nvPr/>
        </p:nvCxnSpPr>
        <p:spPr>
          <a:xfrm rot="5400000" flipH="1">
            <a:off x="9811557" y="2384128"/>
            <a:ext cx="1094852" cy="1204212"/>
          </a:xfrm>
          <a:prstGeom prst="curvedConnector3">
            <a:avLst>
              <a:gd name="adj1" fmla="val 24781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2"/>
          <p:cNvSpPr/>
          <p:nvPr/>
        </p:nvSpPr>
        <p:spPr>
          <a:xfrm>
            <a:off x="9472617" y="2455678"/>
            <a:ext cx="1343779" cy="4210968"/>
          </a:xfrm>
          <a:custGeom>
            <a:avLst/>
            <a:gdLst>
              <a:gd name="connsiteX0" fmla="*/ 939750 w 1343779"/>
              <a:gd name="connsiteY0" fmla="*/ 3845859 h 4210968"/>
              <a:gd name="connsiteX1" fmla="*/ 1343162 w 1343779"/>
              <a:gd name="connsiteY1" fmla="*/ 4087906 h 4210968"/>
              <a:gd name="connsiteX2" fmla="*/ 859068 w 1343779"/>
              <a:gd name="connsiteY2" fmla="*/ 2138082 h 4210968"/>
              <a:gd name="connsiteX3" fmla="*/ 52244 w 1343779"/>
              <a:gd name="connsiteY3" fmla="*/ 457200 h 4210968"/>
              <a:gd name="connsiteX4" fmla="*/ 146374 w 1343779"/>
              <a:gd name="connsiteY4" fmla="*/ 0 h 421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779" h="4210968">
                <a:moveTo>
                  <a:pt x="939750" y="3845859"/>
                </a:moveTo>
                <a:cubicBezTo>
                  <a:pt x="1148179" y="4109197"/>
                  <a:pt x="1356609" y="4372536"/>
                  <a:pt x="1343162" y="4087906"/>
                </a:cubicBezTo>
                <a:cubicBezTo>
                  <a:pt x="1329715" y="3803276"/>
                  <a:pt x="1074221" y="2743200"/>
                  <a:pt x="859068" y="2138082"/>
                </a:cubicBezTo>
                <a:cubicBezTo>
                  <a:pt x="643915" y="1532964"/>
                  <a:pt x="171026" y="813547"/>
                  <a:pt x="52244" y="457200"/>
                </a:cubicBezTo>
                <a:cubicBezTo>
                  <a:pt x="-66538" y="100853"/>
                  <a:pt x="39918" y="50426"/>
                  <a:pt x="146374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884960" y="315561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  <p:sp>
        <p:nvSpPr>
          <p:cNvPr id="23" name="Oval 22"/>
          <p:cNvSpPr/>
          <p:nvPr/>
        </p:nvSpPr>
        <p:spPr>
          <a:xfrm>
            <a:off x="7869223" y="3348413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186723" y="3323013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609123" y="2294313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901223" y="2294313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1234723" y="3450013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745523" y="4288213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532923" y="5228013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529623" y="4288213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117123" y="6155113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0358423" y="6142413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17023" y="5240713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1018823" y="3475413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cxnSpLocks/>
          </p:cNvCxnSpPr>
          <p:nvPr/>
        </p:nvCxnSpPr>
        <p:spPr>
          <a:xfrm>
            <a:off x="11320299" y="3533660"/>
            <a:ext cx="494080" cy="54778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 flipH="1">
            <a:off x="7558858" y="3533660"/>
            <a:ext cx="346941" cy="48210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1679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(One)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23" y="1438102"/>
            <a:ext cx="11407055" cy="53118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Node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inPrec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(Node n){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       if(n.lb) 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Inorder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predecessor or NULL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              return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n.left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       n =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n.left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       while(!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n.rb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               n =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n.right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Go as far </a:t>
            </a:r>
            <a:r>
              <a:rPr lang="en-US" sz="1400" b="1" i="1" u="sng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right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as you can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       return n;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void 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descOrderTraversal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ThreadedTree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 t){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        Node n = 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t.root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        while(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n.right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 != null)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                n = 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n.right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Go rightmost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        print(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n.value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        while(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n.left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 != null){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               n = 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inPrec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(n);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      print( (n == NULL) ? NULL : 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n.value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Oval 3"/>
          <p:cNvSpPr/>
          <p:nvPr/>
        </p:nvSpPr>
        <p:spPr>
          <a:xfrm>
            <a:off x="9502877" y="1995896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7793024" y="309074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886694" y="3155611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8" idx="3"/>
          </p:cNvCxnSpPr>
          <p:nvPr/>
        </p:nvCxnSpPr>
        <p:spPr>
          <a:xfrm flipH="1">
            <a:off x="8226629" y="2373945"/>
            <a:ext cx="1350643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8" idx="5"/>
            <a:endCxn id="9" idx="0"/>
          </p:cNvCxnSpPr>
          <p:nvPr/>
        </p:nvCxnSpPr>
        <p:spPr>
          <a:xfrm>
            <a:off x="9936482" y="2373945"/>
            <a:ext cx="1204212" cy="781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endCxn id="15" idx="0"/>
          </p:cNvCxnSpPr>
          <p:nvPr/>
        </p:nvCxnSpPr>
        <p:spPr>
          <a:xfrm>
            <a:off x="8226629" y="3468797"/>
            <a:ext cx="421321" cy="5477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8393950" y="401657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1" name="Straight Arrow Connector 10"/>
          <p:cNvCxnSpPr>
            <a:cxnSpLocks/>
            <a:stCxn id="15" idx="5"/>
          </p:cNvCxnSpPr>
          <p:nvPr/>
        </p:nvCxnSpPr>
        <p:spPr>
          <a:xfrm>
            <a:off x="8827555" y="4394627"/>
            <a:ext cx="488756" cy="553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9200602" y="494856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3" name="Oval 12"/>
          <p:cNvSpPr/>
          <p:nvPr/>
        </p:nvSpPr>
        <p:spPr>
          <a:xfrm>
            <a:off x="10033172" y="5876082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9587569" y="5335572"/>
            <a:ext cx="519998" cy="605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63072" y="4015769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16" name="Curved Connector 17"/>
          <p:cNvCxnSpPr>
            <a:stCxn id="13" idx="3"/>
          </p:cNvCxnSpPr>
          <p:nvPr/>
        </p:nvCxnSpPr>
        <p:spPr>
          <a:xfrm rot="5400000" flipH="1">
            <a:off x="7854481" y="3780763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8"/>
          <p:cNvCxnSpPr/>
          <p:nvPr/>
        </p:nvCxnSpPr>
        <p:spPr>
          <a:xfrm rot="5400000" flipH="1">
            <a:off x="8616026" y="4777612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9"/>
          <p:cNvCxnSpPr/>
          <p:nvPr/>
        </p:nvCxnSpPr>
        <p:spPr>
          <a:xfrm rot="5400000" flipH="1">
            <a:off x="9358794" y="5773914"/>
            <a:ext cx="796104" cy="431625"/>
          </a:xfrm>
          <a:prstGeom prst="curvedConnector3">
            <a:avLst>
              <a:gd name="adj1" fmla="val -3686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684051" y="3953016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20" name="Curved Connector 21"/>
          <p:cNvCxnSpPr>
            <a:stCxn id="8" idx="3"/>
            <a:endCxn id="6" idx="4"/>
          </p:cNvCxnSpPr>
          <p:nvPr/>
        </p:nvCxnSpPr>
        <p:spPr>
          <a:xfrm rot="5400000" flipH="1">
            <a:off x="9811557" y="2384128"/>
            <a:ext cx="1094852" cy="1204212"/>
          </a:xfrm>
          <a:prstGeom prst="curvedConnector3">
            <a:avLst>
              <a:gd name="adj1" fmla="val 24781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2"/>
          <p:cNvSpPr/>
          <p:nvPr/>
        </p:nvSpPr>
        <p:spPr>
          <a:xfrm>
            <a:off x="9472617" y="2455678"/>
            <a:ext cx="1343779" cy="4210968"/>
          </a:xfrm>
          <a:custGeom>
            <a:avLst/>
            <a:gdLst>
              <a:gd name="connsiteX0" fmla="*/ 939750 w 1343779"/>
              <a:gd name="connsiteY0" fmla="*/ 3845859 h 4210968"/>
              <a:gd name="connsiteX1" fmla="*/ 1343162 w 1343779"/>
              <a:gd name="connsiteY1" fmla="*/ 4087906 h 4210968"/>
              <a:gd name="connsiteX2" fmla="*/ 859068 w 1343779"/>
              <a:gd name="connsiteY2" fmla="*/ 2138082 h 4210968"/>
              <a:gd name="connsiteX3" fmla="*/ 52244 w 1343779"/>
              <a:gd name="connsiteY3" fmla="*/ 457200 h 4210968"/>
              <a:gd name="connsiteX4" fmla="*/ 146374 w 1343779"/>
              <a:gd name="connsiteY4" fmla="*/ 0 h 421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779" h="4210968">
                <a:moveTo>
                  <a:pt x="939750" y="3845859"/>
                </a:moveTo>
                <a:cubicBezTo>
                  <a:pt x="1148179" y="4109197"/>
                  <a:pt x="1356609" y="4372536"/>
                  <a:pt x="1343162" y="4087906"/>
                </a:cubicBezTo>
                <a:cubicBezTo>
                  <a:pt x="1329715" y="3803276"/>
                  <a:pt x="1074221" y="2743200"/>
                  <a:pt x="859068" y="2138082"/>
                </a:cubicBezTo>
                <a:cubicBezTo>
                  <a:pt x="643915" y="1532964"/>
                  <a:pt x="171026" y="813547"/>
                  <a:pt x="52244" y="457200"/>
                </a:cubicBezTo>
                <a:cubicBezTo>
                  <a:pt x="-66538" y="100853"/>
                  <a:pt x="39918" y="50426"/>
                  <a:pt x="146374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884960" y="315561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  <p:sp>
        <p:nvSpPr>
          <p:cNvPr id="23" name="Oval 22"/>
          <p:cNvSpPr/>
          <p:nvPr/>
        </p:nvSpPr>
        <p:spPr>
          <a:xfrm>
            <a:off x="7869223" y="3348413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186723" y="3323013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609123" y="2294313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901223" y="2294313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1234723" y="3450013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745523" y="4288213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532923" y="5228013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529623" y="4288213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117123" y="6155113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0358423" y="6142413"/>
            <a:ext cx="45720" cy="45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17023" y="5240713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1018823" y="3475413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cxnSpLocks/>
          </p:cNvCxnSpPr>
          <p:nvPr/>
        </p:nvCxnSpPr>
        <p:spPr>
          <a:xfrm>
            <a:off x="11320299" y="3533660"/>
            <a:ext cx="494080" cy="54778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 flipH="1">
            <a:off x="7558858" y="3533660"/>
            <a:ext cx="346941" cy="48210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8447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06410-0CC5-C04F-9B4D-71C6C782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Short break – Memory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337CB-D251-C94C-AA51-56A3C387B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49" y="1575104"/>
            <a:ext cx="11486367" cy="4351338"/>
          </a:xfrm>
        </p:spPr>
        <p:txBody>
          <a:bodyPr/>
          <a:lstStyle/>
          <a:p>
            <a:r>
              <a:rPr lang="en-US" dirty="0"/>
              <a:t>What will the output of </a:t>
            </a:r>
            <a:r>
              <a:rPr lang="en-US" b="1" i="1" dirty="0">
                <a:solidFill>
                  <a:schemeClr val="accent2"/>
                </a:solidFill>
              </a:rPr>
              <a:t>the last line </a:t>
            </a:r>
            <a:r>
              <a:rPr lang="en-US" dirty="0"/>
              <a:t>of this C program be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(64-bit OS)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3">
                <a:extLst>
                  <a:ext uri="{FF2B5EF4-FFF2-40B4-BE49-F238E27FC236}">
                    <a16:creationId xmlns:a16="http://schemas.microsoft.com/office/drawing/2014/main" id="{E972E763-5698-4E49-8932-CB0955B4EBE2}"/>
                  </a:ext>
                </a:extLst>
              </p:cNvPr>
              <p:cNvSpPr/>
              <p:nvPr/>
            </p:nvSpPr>
            <p:spPr>
              <a:xfrm>
                <a:off x="2082713" y="2469123"/>
                <a:ext cx="1780163" cy="6452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3">
                <a:extLst>
                  <a:ext uri="{FF2B5EF4-FFF2-40B4-BE49-F238E27FC236}">
                    <a16:creationId xmlns:a16="http://schemas.microsoft.com/office/drawing/2014/main" id="{E972E763-5698-4E49-8932-CB0955B4EB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13" y="2469123"/>
                <a:ext cx="1780163" cy="64526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4">
                <a:extLst>
                  <a:ext uri="{FF2B5EF4-FFF2-40B4-BE49-F238E27FC236}">
                    <a16:creationId xmlns:a16="http://schemas.microsoft.com/office/drawing/2014/main" id="{424C1BCB-252A-EB45-AF58-F4B8E74C3787}"/>
                  </a:ext>
                </a:extLst>
              </p:cNvPr>
              <p:cNvSpPr/>
              <p:nvPr/>
            </p:nvSpPr>
            <p:spPr>
              <a:xfrm>
                <a:off x="4006215" y="2495760"/>
                <a:ext cx="1458137" cy="645268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: Rounded Corners 4">
                <a:extLst>
                  <a:ext uri="{FF2B5EF4-FFF2-40B4-BE49-F238E27FC236}">
                    <a16:creationId xmlns:a16="http://schemas.microsoft.com/office/drawing/2014/main" id="{424C1BCB-252A-EB45-AF58-F4B8E74C3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215" y="2495760"/>
                <a:ext cx="1458137" cy="64526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5">
                <a:extLst>
                  <a:ext uri="{FF2B5EF4-FFF2-40B4-BE49-F238E27FC236}">
                    <a16:creationId xmlns:a16="http://schemas.microsoft.com/office/drawing/2014/main" id="{67E7EB06-8274-8B41-BFAB-A603A0061F31}"/>
                  </a:ext>
                </a:extLst>
              </p:cNvPr>
              <p:cNvSpPr/>
              <p:nvPr/>
            </p:nvSpPr>
            <p:spPr>
              <a:xfrm>
                <a:off x="5684764" y="2495760"/>
                <a:ext cx="1636688" cy="64526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5">
                <a:extLst>
                  <a:ext uri="{FF2B5EF4-FFF2-40B4-BE49-F238E27FC236}">
                    <a16:creationId xmlns:a16="http://schemas.microsoft.com/office/drawing/2014/main" id="{67E7EB06-8274-8B41-BFAB-A603A0061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764" y="2495760"/>
                <a:ext cx="1636688" cy="64526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A251544E-F954-6F4C-93C1-190D08E840BB}"/>
              </a:ext>
            </a:extLst>
          </p:cNvPr>
          <p:cNvSpPr/>
          <p:nvPr/>
        </p:nvSpPr>
        <p:spPr>
          <a:xfrm>
            <a:off x="7555047" y="2501788"/>
            <a:ext cx="1636688" cy="64526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Something else (what?)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3F928A-0423-D348-8C8F-E08496A01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14" y="3305745"/>
            <a:ext cx="6768300" cy="330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648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06410-0CC5-C04F-9B4D-71C6C782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Short break – Memory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337CB-D251-C94C-AA51-56A3C387B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49" y="1575104"/>
            <a:ext cx="11486367" cy="4351338"/>
          </a:xfrm>
        </p:spPr>
        <p:txBody>
          <a:bodyPr/>
          <a:lstStyle/>
          <a:p>
            <a:r>
              <a:rPr lang="en-US" dirty="0"/>
              <a:t>What will the output of </a:t>
            </a:r>
            <a:r>
              <a:rPr lang="en-US" b="1" i="1" dirty="0">
                <a:solidFill>
                  <a:schemeClr val="accent2"/>
                </a:solidFill>
              </a:rPr>
              <a:t>the last line </a:t>
            </a:r>
            <a:r>
              <a:rPr lang="en-US" dirty="0"/>
              <a:t>of this C program be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(64-bit OS)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3">
                <a:extLst>
                  <a:ext uri="{FF2B5EF4-FFF2-40B4-BE49-F238E27FC236}">
                    <a16:creationId xmlns:a16="http://schemas.microsoft.com/office/drawing/2014/main" id="{E972E763-5698-4E49-8932-CB0955B4EBE2}"/>
                  </a:ext>
                </a:extLst>
              </p:cNvPr>
              <p:cNvSpPr/>
              <p:nvPr/>
            </p:nvSpPr>
            <p:spPr>
              <a:xfrm>
                <a:off x="2082713" y="2469123"/>
                <a:ext cx="1780163" cy="6452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3">
                <a:extLst>
                  <a:ext uri="{FF2B5EF4-FFF2-40B4-BE49-F238E27FC236}">
                    <a16:creationId xmlns:a16="http://schemas.microsoft.com/office/drawing/2014/main" id="{E972E763-5698-4E49-8932-CB0955B4EB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13" y="2469123"/>
                <a:ext cx="1780163" cy="64526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4">
                <a:extLst>
                  <a:ext uri="{FF2B5EF4-FFF2-40B4-BE49-F238E27FC236}">
                    <a16:creationId xmlns:a16="http://schemas.microsoft.com/office/drawing/2014/main" id="{424C1BCB-252A-EB45-AF58-F4B8E74C3787}"/>
                  </a:ext>
                </a:extLst>
              </p:cNvPr>
              <p:cNvSpPr/>
              <p:nvPr/>
            </p:nvSpPr>
            <p:spPr>
              <a:xfrm>
                <a:off x="4006215" y="2495760"/>
                <a:ext cx="1458137" cy="645268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: Rounded Corners 4">
                <a:extLst>
                  <a:ext uri="{FF2B5EF4-FFF2-40B4-BE49-F238E27FC236}">
                    <a16:creationId xmlns:a16="http://schemas.microsoft.com/office/drawing/2014/main" id="{424C1BCB-252A-EB45-AF58-F4B8E74C3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215" y="2495760"/>
                <a:ext cx="1458137" cy="64526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5">
                <a:extLst>
                  <a:ext uri="{FF2B5EF4-FFF2-40B4-BE49-F238E27FC236}">
                    <a16:creationId xmlns:a16="http://schemas.microsoft.com/office/drawing/2014/main" id="{67E7EB06-8274-8B41-BFAB-A603A0061F31}"/>
                  </a:ext>
                </a:extLst>
              </p:cNvPr>
              <p:cNvSpPr/>
              <p:nvPr/>
            </p:nvSpPr>
            <p:spPr>
              <a:xfrm>
                <a:off x="5684764" y="2495760"/>
                <a:ext cx="1636688" cy="64526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5">
                <a:extLst>
                  <a:ext uri="{FF2B5EF4-FFF2-40B4-BE49-F238E27FC236}">
                    <a16:creationId xmlns:a16="http://schemas.microsoft.com/office/drawing/2014/main" id="{67E7EB06-8274-8B41-BFAB-A603A0061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764" y="2495760"/>
                <a:ext cx="1636688" cy="64526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A251544E-F954-6F4C-93C1-190D08E840BB}"/>
              </a:ext>
            </a:extLst>
          </p:cNvPr>
          <p:cNvSpPr/>
          <p:nvPr/>
        </p:nvSpPr>
        <p:spPr>
          <a:xfrm>
            <a:off x="7555047" y="2501788"/>
            <a:ext cx="1636688" cy="64526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Something else (what?)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19642A-F623-4547-935A-0E1C9186B690}"/>
              </a:ext>
            </a:extLst>
          </p:cNvPr>
          <p:cNvSpPr/>
          <p:nvPr/>
        </p:nvSpPr>
        <p:spPr>
          <a:xfrm>
            <a:off x="5679180" y="2309508"/>
            <a:ext cx="1636688" cy="9772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F5E44C-ACB4-2149-8C75-BDA788B4D64A}"/>
              </a:ext>
            </a:extLst>
          </p:cNvPr>
          <p:cNvSpPr/>
          <p:nvPr/>
        </p:nvSpPr>
        <p:spPr>
          <a:xfrm>
            <a:off x="9191735" y="1337023"/>
            <a:ext cx="1636688" cy="9772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88C62-383F-EB44-8D91-EC550E7407E4}"/>
              </a:ext>
            </a:extLst>
          </p:cNvPr>
          <p:cNvSpPr txBox="1"/>
          <p:nvPr/>
        </p:nvSpPr>
        <p:spPr>
          <a:xfrm>
            <a:off x="9670093" y="3141028"/>
            <a:ext cx="2054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Memory alignment at word length (8 bytes for a 64-bit machine!)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A490AB-80B0-744C-89F7-DCAB3A3D9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14" y="3305745"/>
            <a:ext cx="6768300" cy="330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533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Memory footprint (in theory!)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Threaded Tree node has:</a:t>
                </a:r>
              </a:p>
              <a:p>
                <a:pPr lvl="1"/>
                <a:r>
                  <a:rPr lang="en-US" dirty="0"/>
                  <a:t>An element of some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Comparable</a:t>
                </a:r>
                <a:r>
                  <a:rPr lang="en-US" dirty="0"/>
                  <a:t> type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T</a:t>
                </a:r>
                <a:r>
                  <a:rPr lang="en-US" dirty="0"/>
                  <a:t> (8 bytes at most)</a:t>
                </a:r>
              </a:p>
              <a:p>
                <a:pPr lvl="1"/>
                <a:r>
                  <a:rPr lang="en-US" dirty="0"/>
                  <a:t>Two Node pointers, both 4 bytes (in Java)</a:t>
                </a:r>
              </a:p>
              <a:p>
                <a:pPr lvl="1"/>
                <a:r>
                  <a:rPr lang="en-US" dirty="0"/>
                  <a:t>Two bits per node.</a:t>
                </a:r>
              </a:p>
              <a:p>
                <a:r>
                  <a:rPr lang="en-US" dirty="0"/>
                  <a:t>So </a:t>
                </a:r>
                <a:r>
                  <a:rPr lang="en-US" dirty="0">
                    <a:solidFill>
                      <a:srgbClr val="FF66FF"/>
                    </a:solidFill>
                  </a:rPr>
                  <a:t>in theory</a:t>
                </a:r>
                <a:r>
                  <a:rPr lang="en-US" dirty="0"/>
                  <a:t>, a threaded tree costs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8 ∗</m:t>
                    </m:r>
                    <m:r>
                      <a:rPr lang="en-US" b="0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8+4 ∗8+2=98</m:t>
                    </m:r>
                    <m:r>
                      <a:rPr lang="en-US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bits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6317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Memory footprint (in practice!)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Threaded Tree node has:</a:t>
                </a:r>
              </a:p>
              <a:p>
                <a:pPr lvl="1"/>
                <a:r>
                  <a:rPr lang="en-US" dirty="0"/>
                  <a:t>An element of some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Comparable</a:t>
                </a:r>
                <a:r>
                  <a:rPr lang="en-US" dirty="0"/>
                  <a:t> type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T</a:t>
                </a:r>
                <a:r>
                  <a:rPr lang="en-US" dirty="0"/>
                  <a:t> (8 bytes at most)</a:t>
                </a:r>
              </a:p>
              <a:p>
                <a:pPr lvl="1"/>
                <a:r>
                  <a:rPr lang="en-US" dirty="0"/>
                  <a:t>Two Node pointers, both 4 bytes (in Java)</a:t>
                </a:r>
              </a:p>
              <a:p>
                <a:pPr lvl="1"/>
                <a:r>
                  <a:rPr lang="en-US" dirty="0"/>
                  <a:t>Two bits per node.</a:t>
                </a:r>
              </a:p>
              <a:p>
                <a:r>
                  <a:rPr lang="en-US" dirty="0"/>
                  <a:t>So </a:t>
                </a:r>
                <a:r>
                  <a:rPr lang="en-US" dirty="0">
                    <a:solidFill>
                      <a:srgbClr val="FF66FF"/>
                    </a:solidFill>
                  </a:rPr>
                  <a:t>in theory</a:t>
                </a:r>
                <a:r>
                  <a:rPr lang="en-US" dirty="0"/>
                  <a:t>, a threaded tree costs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8 ∗</m:t>
                    </m:r>
                    <m:r>
                      <a:rPr lang="en-US" b="0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8+4 ∗8+2=98</m:t>
                    </m:r>
                    <m:r>
                      <a:rPr lang="en-US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bits</a:t>
                </a:r>
              </a:p>
              <a:p>
                <a:r>
                  <a:rPr lang="en-US" dirty="0"/>
                  <a:t>But </a:t>
                </a:r>
                <a:r>
                  <a:rPr lang="en-US" dirty="0">
                    <a:solidFill>
                      <a:srgbClr val="FF0000"/>
                    </a:solidFill>
                  </a:rPr>
                  <a:t>in practice</a:t>
                </a:r>
                <a:r>
                  <a:rPr lang="en-US" dirty="0"/>
                  <a:t>, because of memory alignment, every node will be aligned to 24 bytes </a:t>
                </a:r>
                <a:r>
                  <a:rPr lang="en-US" dirty="0">
                    <a:sym typeface="Wingdings" pitchFamily="2" charset="2"/>
                  </a:rPr>
                  <a:t>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8FDEBAE-C4F9-F840-BB64-F74215637A04}"/>
              </a:ext>
            </a:extLst>
          </p:cNvPr>
          <p:cNvSpPr txBox="1"/>
          <p:nvPr/>
        </p:nvSpPr>
        <p:spPr>
          <a:xfrm>
            <a:off x="4972834" y="4647156"/>
            <a:ext cx="65886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ThreadedNode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T element;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8 bytes, padded or allocated to variable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ThreadedNode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left, right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exactly 8 bytes for both;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byte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leftFlag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rightFlag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 bytes + 6 for the padding = 8 total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7123931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Memory footprint (in practice!)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Threaded Tree node has:</a:t>
                </a:r>
              </a:p>
              <a:p>
                <a:pPr lvl="1"/>
                <a:r>
                  <a:rPr lang="en-US" dirty="0"/>
                  <a:t>An element of some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Comparable</a:t>
                </a:r>
                <a:r>
                  <a:rPr lang="en-US" dirty="0"/>
                  <a:t> type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T</a:t>
                </a:r>
                <a:r>
                  <a:rPr lang="en-US" dirty="0"/>
                  <a:t> (8 bytes at most)</a:t>
                </a:r>
              </a:p>
              <a:p>
                <a:pPr lvl="1"/>
                <a:r>
                  <a:rPr lang="en-US" dirty="0"/>
                  <a:t>Two Node pointers, both 4 bytes (in Java)</a:t>
                </a:r>
              </a:p>
              <a:p>
                <a:pPr lvl="1"/>
                <a:r>
                  <a:rPr lang="en-US" dirty="0"/>
                  <a:t>Two bits per node.</a:t>
                </a:r>
              </a:p>
              <a:p>
                <a:r>
                  <a:rPr lang="en-US" dirty="0"/>
                  <a:t>So </a:t>
                </a:r>
                <a:r>
                  <a:rPr lang="en-US" dirty="0">
                    <a:solidFill>
                      <a:srgbClr val="FF66FF"/>
                    </a:solidFill>
                  </a:rPr>
                  <a:t>in theory</a:t>
                </a:r>
                <a:r>
                  <a:rPr lang="en-US" dirty="0"/>
                  <a:t>, a threaded tree costs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8 ∗</m:t>
                    </m:r>
                    <m:r>
                      <a:rPr lang="en-US" b="0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8+4 ∗8+2=98</m:t>
                    </m:r>
                    <m:r>
                      <a:rPr lang="en-US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bits</a:t>
                </a:r>
              </a:p>
              <a:p>
                <a:r>
                  <a:rPr lang="en-US" dirty="0"/>
                  <a:t>But </a:t>
                </a:r>
                <a:r>
                  <a:rPr lang="en-US" dirty="0">
                    <a:solidFill>
                      <a:srgbClr val="FF0000"/>
                    </a:solidFill>
                  </a:rPr>
                  <a:t>in practice</a:t>
                </a:r>
                <a:r>
                  <a:rPr lang="en-US" dirty="0"/>
                  <a:t>, because of memory alignment, every node will be aligned to 24 bytes </a:t>
                </a:r>
                <a:r>
                  <a:rPr lang="en-US" dirty="0">
                    <a:sym typeface="Wingdings" pitchFamily="2" charset="2"/>
                  </a:rPr>
                  <a:t>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8FDEBAE-C4F9-F840-BB64-F74215637A04}"/>
              </a:ext>
            </a:extLst>
          </p:cNvPr>
          <p:cNvSpPr txBox="1"/>
          <p:nvPr/>
        </p:nvSpPr>
        <p:spPr>
          <a:xfrm>
            <a:off x="4972834" y="4647156"/>
            <a:ext cx="65886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ThreadedNode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T element;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8 bytes, padded or allocated to variable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ThreadedNode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left, right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exactly 8 bytes for both;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byte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leftFlag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rightFlag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 bytes + 6 for the padding = 8 total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87026E-2AE0-7440-A0A4-BC6B7843BFD4}"/>
                  </a:ext>
                </a:extLst>
              </p:cNvPr>
              <p:cNvSpPr txBox="1"/>
              <p:nvPr/>
            </p:nvSpPr>
            <p:spPr>
              <a:xfrm>
                <a:off x="630476" y="6032151"/>
                <a:ext cx="104174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0070C0"/>
                    </a:solidFill>
                  </a:rPr>
                  <a:t>Total size in practice: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192</m:t>
                    </m:r>
                    <m:r>
                      <a:rPr lang="en-US" sz="32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>
                    <a:solidFill>
                      <a:srgbClr val="0070C0"/>
                    </a:solidFill>
                  </a:rPr>
                  <a:t> bits (barely under double!)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87026E-2AE0-7440-A0A4-BC6B7843B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76" y="6032151"/>
                <a:ext cx="10417478" cy="584775"/>
              </a:xfrm>
              <a:prstGeom prst="rect">
                <a:avLst/>
              </a:prstGeom>
              <a:blipFill>
                <a:blip r:embed="rId4"/>
                <a:stretch>
                  <a:fillRect l="-1462" t="-12766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9016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Issues with threaded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We have some </a:t>
                </a:r>
                <a:r>
                  <a:rPr lang="en-US" dirty="0">
                    <a:solidFill>
                      <a:schemeClr val="accent2"/>
                    </a:solidFill>
                  </a:rPr>
                  <a:t>spatial overhead </a:t>
                </a:r>
                <a:r>
                  <a:rPr lang="en-US" dirty="0"/>
                  <a:t>(2 bits per node).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If we thread a tree for </a:t>
                </a:r>
                <a:r>
                  <a:rPr lang="en-US" dirty="0" err="1">
                    <a:solidFill>
                      <a:srgbClr val="FF66FF"/>
                    </a:solidFill>
                  </a:rPr>
                  <a:t>inorder</a:t>
                </a:r>
                <a:r>
                  <a:rPr lang="en-US" dirty="0"/>
                  <a:t> traversal and then I want to </a:t>
                </a:r>
                <a:r>
                  <a:rPr lang="en-US" dirty="0">
                    <a:solidFill>
                      <a:schemeClr val="accent1"/>
                    </a:solidFill>
                  </a:rPr>
                  <a:t>do post-order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pre-order</a:t>
                </a:r>
                <a:r>
                  <a:rPr lang="en-US" dirty="0"/>
                  <a:t>, </a:t>
                </a:r>
                <a:r>
                  <a:rPr lang="en-US" dirty="0" err="1"/>
                  <a:t>gotta</a:t>
                </a:r>
                <a:r>
                  <a:rPr lang="en-US" dirty="0"/>
                  <a:t> re-insert all the elements in a tree that is threaded differently for every traversal </a:t>
                </a:r>
                <a:r>
                  <a:rPr lang="en-US" dirty="0">
                    <a:sym typeface="Wingdings" pitchFamily="2" charset="2"/>
                  </a:rPr>
                  <a:t>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operation in the average case,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the worst case (very unbalanced tree)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427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Jason’s Solution</a:t>
            </a:r>
          </a:p>
        </p:txBody>
      </p:sp>
      <p:pic>
        <p:nvPicPr>
          <p:cNvPr id="7" name="Content Placeholder 6" descr="A picture containing text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261" y="1868237"/>
            <a:ext cx="3232110" cy="4351338"/>
          </a:xfrm>
        </p:spPr>
      </p:pic>
      <p:sp>
        <p:nvSpPr>
          <p:cNvPr id="3" name="TextBox 2"/>
          <p:cNvSpPr txBox="1"/>
          <p:nvPr/>
        </p:nvSpPr>
        <p:spPr>
          <a:xfrm>
            <a:off x="1294398" y="2815390"/>
            <a:ext cx="24765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Grade? Be honest!</a:t>
            </a:r>
          </a:p>
        </p:txBody>
      </p:sp>
    </p:spTree>
    <p:extLst>
      <p:ext uri="{BB962C8B-B14F-4D97-AF65-F5344CB8AC3E}">
        <p14:creationId xmlns:p14="http://schemas.microsoft.com/office/powerpoint/2010/main" val="4241824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Turns out we can perform a stack-less traversal with </a:t>
                </a:r>
                <a:r>
                  <a:rPr lang="en-US" dirty="0">
                    <a:solidFill>
                      <a:srgbClr val="7030A0"/>
                    </a:solidFill>
                  </a:rPr>
                  <a:t>a single bit per node</a:t>
                </a:r>
                <a:r>
                  <a:rPr lang="en-US" dirty="0"/>
                  <a:t>, instead of two!</a:t>
                </a:r>
              </a:p>
              <a:p>
                <a:r>
                  <a:rPr lang="en-US" dirty="0"/>
                  <a:t>Improvement in theoretical storage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98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97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bits.</a:t>
                </a:r>
              </a:p>
              <a:p>
                <a:pPr lvl="1"/>
                <a:r>
                  <a:rPr lang="en-US" dirty="0"/>
                  <a:t>Optimizing at the bit level is important in Networks.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749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Turns out we can perform a stack-less traversal with </a:t>
                </a:r>
                <a:r>
                  <a:rPr lang="en-US" dirty="0">
                    <a:solidFill>
                      <a:srgbClr val="7030A0"/>
                    </a:solidFill>
                  </a:rPr>
                  <a:t>a single bit per node</a:t>
                </a:r>
                <a:r>
                  <a:rPr lang="en-US" dirty="0"/>
                  <a:t>, instead of two!</a:t>
                </a:r>
              </a:p>
              <a:p>
                <a:r>
                  <a:rPr lang="en-US" dirty="0"/>
                  <a:t>Improvement in theoretical storage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98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97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bits.</a:t>
                </a:r>
              </a:p>
              <a:p>
                <a:pPr lvl="1"/>
                <a:r>
                  <a:rPr lang="en-US" dirty="0"/>
                  <a:t>Optimizing at the bit level is important in Networks.</a:t>
                </a:r>
              </a:p>
              <a:p>
                <a:r>
                  <a:rPr lang="en-US" dirty="0"/>
                  <a:t>We call this method </a:t>
                </a:r>
                <a:r>
                  <a:rPr lang="en-US" b="1" dirty="0">
                    <a:solidFill>
                      <a:srgbClr val="FF66FF"/>
                    </a:solidFill>
                  </a:rPr>
                  <a:t>link inversion.</a:t>
                </a:r>
              </a:p>
              <a:p>
                <a:r>
                  <a:rPr lang="en-US" dirty="0"/>
                  <a:t>Another benefit of link inversion is that It is </a:t>
                </a:r>
                <a:r>
                  <a:rPr lang="en-US" b="1" dirty="0">
                    <a:solidFill>
                      <a:schemeClr val="accent2"/>
                    </a:solidFill>
                  </a:rPr>
                  <a:t>very easy </a:t>
                </a:r>
                <a:r>
                  <a:rPr lang="en-US" dirty="0"/>
                  <a:t>to modularize to </a:t>
                </a:r>
                <a:r>
                  <a:rPr lang="en-US" dirty="0">
                    <a:solidFill>
                      <a:schemeClr val="accent6"/>
                    </a:solidFill>
                  </a:rPr>
                  <a:t>pre-order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00B0F0"/>
                    </a:solidFill>
                  </a:rPr>
                  <a:t>post-order </a:t>
                </a:r>
                <a:r>
                  <a:rPr lang="en-US" dirty="0"/>
                  <a:t>traversal, without even re-writing code!</a:t>
                </a:r>
              </a:p>
              <a:p>
                <a:r>
                  <a:rPr lang="en-US" dirty="0"/>
                  <a:t>One drawback: a full traversal tends to be </a:t>
                </a:r>
                <a:r>
                  <a:rPr lang="en-US" b="1" dirty="0">
                    <a:solidFill>
                      <a:srgbClr val="FF0000"/>
                    </a:solidFill>
                  </a:rPr>
                  <a:t>slower</a:t>
                </a:r>
                <a:r>
                  <a:rPr lang="en-US" b="1" dirty="0"/>
                  <a:t> </a:t>
                </a:r>
                <a:r>
                  <a:rPr lang="en-US" dirty="0"/>
                  <a:t>than the threaded tree, because the sub-routines that are called when we move from </a:t>
                </a:r>
                <a:r>
                  <a:rPr lang="en-US" b="1" i="1" dirty="0">
                    <a:solidFill>
                      <a:srgbClr val="00B0F0"/>
                    </a:solidFill>
                  </a:rPr>
                  <a:t>any</a:t>
                </a:r>
                <a:r>
                  <a:rPr lang="en-US" dirty="0"/>
                  <a:t> node to another one have </a:t>
                </a:r>
                <a:r>
                  <a:rPr lang="en-US" dirty="0">
                    <a:solidFill>
                      <a:srgbClr val="C00000"/>
                    </a:solidFill>
                  </a:rPr>
                  <a:t>4 (four)</a:t>
                </a:r>
                <a:r>
                  <a:rPr lang="en-US" dirty="0"/>
                  <a:t> elementary operations, where the threaded tree had </a:t>
                </a:r>
                <a:r>
                  <a:rPr lang="en-US" dirty="0">
                    <a:solidFill>
                      <a:schemeClr val="accent2"/>
                    </a:solidFill>
                  </a:rPr>
                  <a:t>1 (one) </a:t>
                </a:r>
                <a:r>
                  <a:rPr lang="en-US" dirty="0"/>
                  <a:t>(just dereference a pointer).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924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0259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the “recursive list count” demo?</a:t>
            </a:r>
          </a:p>
        </p:txBody>
      </p:sp>
      <p:pic>
        <p:nvPicPr>
          <p:cNvPr id="5" name="Picture 4" descr="A picture containing traffic light&#10;&#10;Description generated with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489" y="2657139"/>
            <a:ext cx="2228389" cy="365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703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Recursive List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all agree that iterative is clearly the most natural and the best method to get the count.</a:t>
            </a:r>
          </a:p>
          <a:p>
            <a:pPr lvl="1"/>
            <a:r>
              <a:rPr lang="en-US" dirty="0"/>
              <a:t>The other two ones seem kind of stupid, honestly</a:t>
            </a:r>
          </a:p>
          <a:p>
            <a:r>
              <a:rPr lang="en-US" dirty="0"/>
              <a:t>We will now talk about </a:t>
            </a:r>
            <a:r>
              <a:rPr lang="en-US" dirty="0">
                <a:solidFill>
                  <a:schemeClr val="accent2"/>
                </a:solidFill>
              </a:rPr>
              <a:t>another stupid </a:t>
            </a:r>
            <a:r>
              <a:rPr lang="en-US" dirty="0"/>
              <a:t>method to traverse this list, with some interesting properties when generalized to trees.</a:t>
            </a:r>
          </a:p>
        </p:txBody>
      </p:sp>
    </p:spTree>
    <p:extLst>
      <p:ext uri="{BB962C8B-B14F-4D97-AF65-F5344CB8AC3E}">
        <p14:creationId xmlns:p14="http://schemas.microsoft.com/office/powerpoint/2010/main" val="28567479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method does not use a stack.</a:t>
            </a:r>
          </a:p>
        </p:txBody>
      </p:sp>
    </p:spTree>
    <p:extLst>
      <p:ext uri="{BB962C8B-B14F-4D97-AF65-F5344CB8AC3E}">
        <p14:creationId xmlns:p14="http://schemas.microsoft.com/office/powerpoint/2010/main" val="19759482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method does not use a stack.</a:t>
            </a:r>
          </a:p>
          <a:p>
            <a:r>
              <a:rPr lang="en-US" dirty="0"/>
              <a:t>It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470322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method does not use a stack.</a:t>
            </a:r>
          </a:p>
          <a:p>
            <a:r>
              <a:rPr lang="en-US" dirty="0"/>
              <a:t>It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311" y="3510844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5" name="Oval 4"/>
          <p:cNvSpPr/>
          <p:nvPr/>
        </p:nvSpPr>
        <p:spPr>
          <a:xfrm>
            <a:off x="103857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5213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6568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79245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92801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0635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31991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53346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/>
          <p:cNvCxnSpPr>
            <a:stCxn id="5" idx="7"/>
            <a:endCxn id="11" idx="0"/>
          </p:cNvCxnSpPr>
          <p:nvPr/>
        </p:nvCxnSpPr>
        <p:spPr>
          <a:xfrm rot="5400000" flipH="1" flipV="1">
            <a:off x="1894973" y="3688303"/>
            <a:ext cx="66129" cy="1065881"/>
          </a:xfrm>
          <a:prstGeom prst="curvedConnector3">
            <a:avLst>
              <a:gd name="adj1" fmla="val 4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cxnSpLocks/>
            <a:endCxn id="12" idx="0"/>
          </p:cNvCxnSpPr>
          <p:nvPr/>
        </p:nvCxnSpPr>
        <p:spPr>
          <a:xfrm flipV="1">
            <a:off x="2460977" y="4188178"/>
            <a:ext cx="1213557" cy="11288"/>
          </a:xfrm>
          <a:prstGeom prst="curvedConnector4">
            <a:avLst>
              <a:gd name="adj1" fmla="val 2325"/>
              <a:gd name="adj2" fmla="val 21251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stCxn id="12" idx="0"/>
            <a:endCxn id="13" idx="0"/>
          </p:cNvCxnSpPr>
          <p:nvPr/>
        </p:nvCxnSpPr>
        <p:spPr>
          <a:xfrm rot="5400000" flipH="1" flipV="1">
            <a:off x="4281312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stCxn id="13" idx="0"/>
            <a:endCxn id="14" idx="0"/>
          </p:cNvCxnSpPr>
          <p:nvPr/>
        </p:nvCxnSpPr>
        <p:spPr>
          <a:xfrm rot="5400000" flipH="1" flipV="1">
            <a:off x="5494868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stCxn id="14" idx="0"/>
            <a:endCxn id="15" idx="0"/>
          </p:cNvCxnSpPr>
          <p:nvPr/>
        </p:nvCxnSpPr>
        <p:spPr>
          <a:xfrm rot="5400000" flipH="1" flipV="1">
            <a:off x="6708424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stCxn id="15" idx="0"/>
            <a:endCxn id="16" idx="0"/>
          </p:cNvCxnSpPr>
          <p:nvPr/>
        </p:nvCxnSpPr>
        <p:spPr>
          <a:xfrm rot="5400000" flipH="1" flipV="1">
            <a:off x="7921980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stCxn id="16" idx="0"/>
            <a:endCxn id="17" idx="0"/>
          </p:cNvCxnSpPr>
          <p:nvPr/>
        </p:nvCxnSpPr>
        <p:spPr>
          <a:xfrm rot="5400000" flipH="1" flipV="1">
            <a:off x="9135536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>
            <a:cxnSpLocks/>
            <a:stCxn id="17" idx="0"/>
          </p:cNvCxnSpPr>
          <p:nvPr/>
        </p:nvCxnSpPr>
        <p:spPr>
          <a:xfrm rot="16200000" flipH="1">
            <a:off x="10249126" y="3681365"/>
            <a:ext cx="33067" cy="1046692"/>
          </a:xfrm>
          <a:prstGeom prst="curvedConnector4">
            <a:avLst>
              <a:gd name="adj1" fmla="val -691324"/>
              <a:gd name="adj2" fmla="val 988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60065" y="418182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cxnSp>
        <p:nvCxnSpPr>
          <p:cNvPr id="48" name="Straight Arrow Connector 47"/>
          <p:cNvCxnSpPr>
            <a:cxnSpLocks/>
            <a:stCxn id="4" idx="2"/>
            <a:endCxn id="5" idx="1"/>
          </p:cNvCxnSpPr>
          <p:nvPr/>
        </p:nvCxnSpPr>
        <p:spPr>
          <a:xfrm>
            <a:off x="416278" y="3849398"/>
            <a:ext cx="683468" cy="404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71805" y="480920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14867" y="5430266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Straight Arrow Connector 54"/>
          <p:cNvCxnSpPr>
            <a:cxnSpLocks/>
          </p:cNvCxnSpPr>
          <p:nvPr/>
        </p:nvCxnSpPr>
        <p:spPr>
          <a:xfrm flipH="1" flipV="1">
            <a:off x="377474" y="5178048"/>
            <a:ext cx="133966" cy="2532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15345" y="5301651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cxnSpLocks/>
            <a:endCxn id="5" idx="4"/>
          </p:cNvCxnSpPr>
          <p:nvPr/>
        </p:nvCxnSpPr>
        <p:spPr>
          <a:xfrm flipH="1" flipV="1">
            <a:off x="1247422" y="4639733"/>
            <a:ext cx="491686" cy="66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2316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method does not use a stack.</a:t>
            </a:r>
          </a:p>
          <a:p>
            <a:r>
              <a:rPr lang="en-US" dirty="0"/>
              <a:t>It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311" y="3510844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5" name="Oval 4"/>
          <p:cNvSpPr/>
          <p:nvPr/>
        </p:nvSpPr>
        <p:spPr>
          <a:xfrm>
            <a:off x="103857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5213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6568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79245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92801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0635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31991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53346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/>
          <p:cNvCxnSpPr>
            <a:cxnSpLocks/>
            <a:stCxn id="5" idx="7"/>
            <a:endCxn id="50" idx="0"/>
          </p:cNvCxnSpPr>
          <p:nvPr/>
        </p:nvCxnSpPr>
        <p:spPr>
          <a:xfrm rot="16200000" flipH="1" flipV="1">
            <a:off x="608835" y="4022945"/>
            <a:ext cx="554901" cy="1017623"/>
          </a:xfrm>
          <a:prstGeom prst="curvedConnector3">
            <a:avLst>
              <a:gd name="adj1" fmla="val -531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cxnSpLocks/>
            <a:endCxn id="12" idx="0"/>
          </p:cNvCxnSpPr>
          <p:nvPr/>
        </p:nvCxnSpPr>
        <p:spPr>
          <a:xfrm flipV="1">
            <a:off x="2460977" y="4188178"/>
            <a:ext cx="1213557" cy="11288"/>
          </a:xfrm>
          <a:prstGeom prst="curvedConnector4">
            <a:avLst>
              <a:gd name="adj1" fmla="val 2325"/>
              <a:gd name="adj2" fmla="val 21251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stCxn id="12" idx="0"/>
            <a:endCxn id="13" idx="0"/>
          </p:cNvCxnSpPr>
          <p:nvPr/>
        </p:nvCxnSpPr>
        <p:spPr>
          <a:xfrm rot="5400000" flipH="1" flipV="1">
            <a:off x="4281312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stCxn id="13" idx="0"/>
            <a:endCxn id="14" idx="0"/>
          </p:cNvCxnSpPr>
          <p:nvPr/>
        </p:nvCxnSpPr>
        <p:spPr>
          <a:xfrm rot="5400000" flipH="1" flipV="1">
            <a:off x="5494868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stCxn id="14" idx="0"/>
            <a:endCxn id="15" idx="0"/>
          </p:cNvCxnSpPr>
          <p:nvPr/>
        </p:nvCxnSpPr>
        <p:spPr>
          <a:xfrm rot="5400000" flipH="1" flipV="1">
            <a:off x="6708424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stCxn id="15" idx="0"/>
            <a:endCxn id="16" idx="0"/>
          </p:cNvCxnSpPr>
          <p:nvPr/>
        </p:nvCxnSpPr>
        <p:spPr>
          <a:xfrm rot="5400000" flipH="1" flipV="1">
            <a:off x="7921980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stCxn id="16" idx="0"/>
            <a:endCxn id="17" idx="0"/>
          </p:cNvCxnSpPr>
          <p:nvPr/>
        </p:nvCxnSpPr>
        <p:spPr>
          <a:xfrm rot="5400000" flipH="1" flipV="1">
            <a:off x="9135536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>
            <a:cxnSpLocks/>
            <a:stCxn id="17" idx="0"/>
          </p:cNvCxnSpPr>
          <p:nvPr/>
        </p:nvCxnSpPr>
        <p:spPr>
          <a:xfrm rot="16200000" flipH="1">
            <a:off x="10249126" y="3681365"/>
            <a:ext cx="33067" cy="1046692"/>
          </a:xfrm>
          <a:prstGeom prst="curvedConnector4">
            <a:avLst>
              <a:gd name="adj1" fmla="val -691324"/>
              <a:gd name="adj2" fmla="val 988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60065" y="418182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cxnSp>
        <p:nvCxnSpPr>
          <p:cNvPr id="48" name="Straight Arrow Connector 47"/>
          <p:cNvCxnSpPr>
            <a:cxnSpLocks/>
            <a:stCxn id="4" idx="2"/>
            <a:endCxn id="5" idx="1"/>
          </p:cNvCxnSpPr>
          <p:nvPr/>
        </p:nvCxnSpPr>
        <p:spPr>
          <a:xfrm>
            <a:off x="416278" y="3849398"/>
            <a:ext cx="683468" cy="404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71805" y="480920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14867" y="5430266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Straight Arrow Connector 54"/>
          <p:cNvCxnSpPr>
            <a:cxnSpLocks/>
            <a:stCxn id="53" idx="0"/>
            <a:endCxn id="5" idx="3"/>
          </p:cNvCxnSpPr>
          <p:nvPr/>
        </p:nvCxnSpPr>
        <p:spPr>
          <a:xfrm flipV="1">
            <a:off x="740834" y="4573604"/>
            <a:ext cx="358912" cy="856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15345" y="5301651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cxnSpLocks/>
            <a:endCxn id="11" idx="3"/>
          </p:cNvCxnSpPr>
          <p:nvPr/>
        </p:nvCxnSpPr>
        <p:spPr>
          <a:xfrm flipV="1">
            <a:off x="1739108" y="4573604"/>
            <a:ext cx="574194" cy="728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2837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method does not use a stack.</a:t>
            </a:r>
          </a:p>
          <a:p>
            <a:r>
              <a:rPr lang="en-US" dirty="0"/>
              <a:t>It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311" y="3510844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5" name="Oval 4"/>
          <p:cNvSpPr/>
          <p:nvPr/>
        </p:nvSpPr>
        <p:spPr>
          <a:xfrm>
            <a:off x="103857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5213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6568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79245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92801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0635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31991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53346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/>
          <p:cNvCxnSpPr>
            <a:cxnSpLocks/>
            <a:stCxn id="5" idx="7"/>
            <a:endCxn id="50" idx="0"/>
          </p:cNvCxnSpPr>
          <p:nvPr/>
        </p:nvCxnSpPr>
        <p:spPr>
          <a:xfrm rot="16200000" flipH="1" flipV="1">
            <a:off x="608835" y="4022945"/>
            <a:ext cx="554901" cy="1017623"/>
          </a:xfrm>
          <a:prstGeom prst="curvedConnector3">
            <a:avLst>
              <a:gd name="adj1" fmla="val -531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cxnSpLocks/>
            <a:endCxn id="12" idx="0"/>
          </p:cNvCxnSpPr>
          <p:nvPr/>
        </p:nvCxnSpPr>
        <p:spPr>
          <a:xfrm flipV="1">
            <a:off x="2460977" y="4188178"/>
            <a:ext cx="1213557" cy="11288"/>
          </a:xfrm>
          <a:prstGeom prst="curvedConnector4">
            <a:avLst>
              <a:gd name="adj1" fmla="val 2325"/>
              <a:gd name="adj2" fmla="val 21251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stCxn id="12" idx="0"/>
            <a:endCxn id="13" idx="0"/>
          </p:cNvCxnSpPr>
          <p:nvPr/>
        </p:nvCxnSpPr>
        <p:spPr>
          <a:xfrm rot="5400000" flipH="1" flipV="1">
            <a:off x="4281312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stCxn id="13" idx="0"/>
            <a:endCxn id="14" idx="0"/>
          </p:cNvCxnSpPr>
          <p:nvPr/>
        </p:nvCxnSpPr>
        <p:spPr>
          <a:xfrm rot="5400000" flipH="1" flipV="1">
            <a:off x="5494868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stCxn id="14" idx="0"/>
            <a:endCxn id="15" idx="0"/>
          </p:cNvCxnSpPr>
          <p:nvPr/>
        </p:nvCxnSpPr>
        <p:spPr>
          <a:xfrm rot="5400000" flipH="1" flipV="1">
            <a:off x="6708424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stCxn id="15" idx="0"/>
            <a:endCxn id="16" idx="0"/>
          </p:cNvCxnSpPr>
          <p:nvPr/>
        </p:nvCxnSpPr>
        <p:spPr>
          <a:xfrm rot="5400000" flipH="1" flipV="1">
            <a:off x="7921980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stCxn id="16" idx="0"/>
            <a:endCxn id="17" idx="0"/>
          </p:cNvCxnSpPr>
          <p:nvPr/>
        </p:nvCxnSpPr>
        <p:spPr>
          <a:xfrm rot="5400000" flipH="1" flipV="1">
            <a:off x="9135536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>
            <a:cxnSpLocks/>
            <a:stCxn id="17" idx="0"/>
          </p:cNvCxnSpPr>
          <p:nvPr/>
        </p:nvCxnSpPr>
        <p:spPr>
          <a:xfrm rot="16200000" flipH="1">
            <a:off x="10249126" y="3681365"/>
            <a:ext cx="33067" cy="1046692"/>
          </a:xfrm>
          <a:prstGeom prst="curvedConnector4">
            <a:avLst>
              <a:gd name="adj1" fmla="val -691324"/>
              <a:gd name="adj2" fmla="val 988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60065" y="418182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cxnSp>
        <p:nvCxnSpPr>
          <p:cNvPr id="48" name="Straight Arrow Connector 47"/>
          <p:cNvCxnSpPr>
            <a:cxnSpLocks/>
            <a:stCxn id="4" idx="2"/>
            <a:endCxn id="5" idx="1"/>
          </p:cNvCxnSpPr>
          <p:nvPr/>
        </p:nvCxnSpPr>
        <p:spPr>
          <a:xfrm>
            <a:off x="416278" y="3849398"/>
            <a:ext cx="683468" cy="404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71805" y="480920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14867" y="5430266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Straight Arrow Connector 54"/>
          <p:cNvCxnSpPr>
            <a:cxnSpLocks/>
            <a:stCxn id="53" idx="0"/>
            <a:endCxn id="5" idx="3"/>
          </p:cNvCxnSpPr>
          <p:nvPr/>
        </p:nvCxnSpPr>
        <p:spPr>
          <a:xfrm flipV="1">
            <a:off x="740834" y="4573604"/>
            <a:ext cx="358912" cy="856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15345" y="5301651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cxnSpLocks/>
            <a:endCxn id="11" idx="3"/>
          </p:cNvCxnSpPr>
          <p:nvPr/>
        </p:nvCxnSpPr>
        <p:spPr>
          <a:xfrm flipV="1">
            <a:off x="1739108" y="4573604"/>
            <a:ext cx="574194" cy="728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48000" y="5091289"/>
            <a:ext cx="2957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Write down a piece of Java code that achieves this!</a:t>
            </a:r>
          </a:p>
        </p:txBody>
      </p:sp>
    </p:spTree>
    <p:extLst>
      <p:ext uri="{BB962C8B-B14F-4D97-AF65-F5344CB8AC3E}">
        <p14:creationId xmlns:p14="http://schemas.microsoft.com/office/powerpoint/2010/main" val="20744381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method does not use a stack.</a:t>
            </a:r>
          </a:p>
          <a:p>
            <a:r>
              <a:rPr lang="en-US" dirty="0"/>
              <a:t>It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311" y="3510844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5" name="Oval 4"/>
          <p:cNvSpPr/>
          <p:nvPr/>
        </p:nvSpPr>
        <p:spPr>
          <a:xfrm>
            <a:off x="103857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5213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6568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79245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92801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0635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31991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53346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/>
          <p:cNvCxnSpPr>
            <a:cxnSpLocks/>
            <a:stCxn id="5" idx="7"/>
            <a:endCxn id="50" idx="0"/>
          </p:cNvCxnSpPr>
          <p:nvPr/>
        </p:nvCxnSpPr>
        <p:spPr>
          <a:xfrm rot="16200000" flipH="1" flipV="1">
            <a:off x="608835" y="4022945"/>
            <a:ext cx="554901" cy="1017623"/>
          </a:xfrm>
          <a:prstGeom prst="curvedConnector3">
            <a:avLst>
              <a:gd name="adj1" fmla="val -531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cxnSpLocks/>
            <a:endCxn id="12" idx="0"/>
          </p:cNvCxnSpPr>
          <p:nvPr/>
        </p:nvCxnSpPr>
        <p:spPr>
          <a:xfrm flipV="1">
            <a:off x="2460977" y="4188178"/>
            <a:ext cx="1213557" cy="11288"/>
          </a:xfrm>
          <a:prstGeom prst="curvedConnector4">
            <a:avLst>
              <a:gd name="adj1" fmla="val 2325"/>
              <a:gd name="adj2" fmla="val 21251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stCxn id="12" idx="0"/>
            <a:endCxn id="13" idx="0"/>
          </p:cNvCxnSpPr>
          <p:nvPr/>
        </p:nvCxnSpPr>
        <p:spPr>
          <a:xfrm rot="5400000" flipH="1" flipV="1">
            <a:off x="4281312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stCxn id="13" idx="0"/>
            <a:endCxn id="14" idx="0"/>
          </p:cNvCxnSpPr>
          <p:nvPr/>
        </p:nvCxnSpPr>
        <p:spPr>
          <a:xfrm rot="5400000" flipH="1" flipV="1">
            <a:off x="5494868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stCxn id="14" idx="0"/>
            <a:endCxn id="15" idx="0"/>
          </p:cNvCxnSpPr>
          <p:nvPr/>
        </p:nvCxnSpPr>
        <p:spPr>
          <a:xfrm rot="5400000" flipH="1" flipV="1">
            <a:off x="6708424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stCxn id="15" idx="0"/>
            <a:endCxn id="16" idx="0"/>
          </p:cNvCxnSpPr>
          <p:nvPr/>
        </p:nvCxnSpPr>
        <p:spPr>
          <a:xfrm rot="5400000" flipH="1" flipV="1">
            <a:off x="7921980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stCxn id="16" idx="0"/>
            <a:endCxn id="17" idx="0"/>
          </p:cNvCxnSpPr>
          <p:nvPr/>
        </p:nvCxnSpPr>
        <p:spPr>
          <a:xfrm rot="5400000" flipH="1" flipV="1">
            <a:off x="9135536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>
            <a:cxnSpLocks/>
            <a:stCxn id="17" idx="0"/>
          </p:cNvCxnSpPr>
          <p:nvPr/>
        </p:nvCxnSpPr>
        <p:spPr>
          <a:xfrm rot="16200000" flipH="1">
            <a:off x="10249126" y="3681365"/>
            <a:ext cx="33067" cy="1046692"/>
          </a:xfrm>
          <a:prstGeom prst="curvedConnector4">
            <a:avLst>
              <a:gd name="adj1" fmla="val -691324"/>
              <a:gd name="adj2" fmla="val 988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60065" y="418182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cxnSp>
        <p:nvCxnSpPr>
          <p:cNvPr id="48" name="Straight Arrow Connector 47"/>
          <p:cNvCxnSpPr>
            <a:cxnSpLocks/>
            <a:stCxn id="4" idx="2"/>
            <a:endCxn id="5" idx="1"/>
          </p:cNvCxnSpPr>
          <p:nvPr/>
        </p:nvCxnSpPr>
        <p:spPr>
          <a:xfrm>
            <a:off x="416278" y="3849398"/>
            <a:ext cx="683468" cy="404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71805" y="480920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14867" y="5430266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Straight Arrow Connector 54"/>
          <p:cNvCxnSpPr>
            <a:cxnSpLocks/>
            <a:stCxn id="53" idx="0"/>
            <a:endCxn id="5" idx="3"/>
          </p:cNvCxnSpPr>
          <p:nvPr/>
        </p:nvCxnSpPr>
        <p:spPr>
          <a:xfrm flipV="1">
            <a:off x="740834" y="4573604"/>
            <a:ext cx="358912" cy="856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15345" y="5301651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cxnSpLocks/>
            <a:endCxn id="11" idx="3"/>
          </p:cNvCxnSpPr>
          <p:nvPr/>
        </p:nvCxnSpPr>
        <p:spPr>
          <a:xfrm flipV="1">
            <a:off x="1739108" y="4573604"/>
            <a:ext cx="574194" cy="728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1661" y="5470928"/>
            <a:ext cx="233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Node temp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curr.next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temp.next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temp;</a:t>
            </a:r>
          </a:p>
        </p:txBody>
      </p:sp>
    </p:spTree>
    <p:extLst>
      <p:ext uri="{BB962C8B-B14F-4D97-AF65-F5344CB8AC3E}">
        <p14:creationId xmlns:p14="http://schemas.microsoft.com/office/powerpoint/2010/main" val="983725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Jason’s Solution</a:t>
            </a:r>
          </a:p>
        </p:txBody>
      </p:sp>
      <p:pic>
        <p:nvPicPr>
          <p:cNvPr id="7" name="Content Placeholder 6" descr="A picture containing text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240" y="1900321"/>
            <a:ext cx="3232110" cy="4351338"/>
          </a:xfrm>
        </p:spPr>
      </p:pic>
      <p:sp>
        <p:nvSpPr>
          <p:cNvPr id="3" name="TextBox 2"/>
          <p:cNvSpPr txBox="1"/>
          <p:nvPr/>
        </p:nvSpPr>
        <p:spPr>
          <a:xfrm>
            <a:off x="1294398" y="2815390"/>
            <a:ext cx="24765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Grade? Be honest!</a:t>
            </a:r>
          </a:p>
        </p:txBody>
      </p:sp>
      <p:sp>
        <p:nvSpPr>
          <p:cNvPr id="4" name="Oval 3"/>
          <p:cNvSpPr/>
          <p:nvPr/>
        </p:nvSpPr>
        <p:spPr>
          <a:xfrm>
            <a:off x="4644190" y="3954380"/>
            <a:ext cx="729916" cy="3689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3663" y="4387516"/>
            <a:ext cx="2943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Where’s the return type? This won’t compile… </a:t>
            </a:r>
          </a:p>
          <a:p>
            <a:r>
              <a:rPr lang="en-US" dirty="0">
                <a:solidFill>
                  <a:srgbClr val="FF0000"/>
                </a:solidFill>
              </a:rPr>
              <a:t>(at least -5%)</a:t>
            </a:r>
          </a:p>
        </p:txBody>
      </p:sp>
      <p:cxnSp>
        <p:nvCxnSpPr>
          <p:cNvPr id="8" name="Connector: Curved 7"/>
          <p:cNvCxnSpPr/>
          <p:nvPr/>
        </p:nvCxnSpPr>
        <p:spPr>
          <a:xfrm flipV="1">
            <a:off x="2943726" y="4203032"/>
            <a:ext cx="1596190" cy="629612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9352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method does not use a stack.</a:t>
            </a:r>
          </a:p>
          <a:p>
            <a:r>
              <a:rPr lang="en-US" dirty="0"/>
              <a:t>It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311" y="3510844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5" name="Oval 4"/>
          <p:cNvSpPr/>
          <p:nvPr/>
        </p:nvSpPr>
        <p:spPr>
          <a:xfrm>
            <a:off x="103857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5213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6568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79245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92801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0635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31991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53346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/>
          <p:cNvCxnSpPr>
            <a:cxnSpLocks/>
            <a:stCxn id="5" idx="7"/>
            <a:endCxn id="50" idx="0"/>
          </p:cNvCxnSpPr>
          <p:nvPr/>
        </p:nvCxnSpPr>
        <p:spPr>
          <a:xfrm rot="16200000" flipH="1" flipV="1">
            <a:off x="608835" y="4022945"/>
            <a:ext cx="554901" cy="1017623"/>
          </a:xfrm>
          <a:prstGeom prst="curvedConnector3">
            <a:avLst>
              <a:gd name="adj1" fmla="val -531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cxnSpLocks/>
            <a:endCxn id="12" idx="0"/>
          </p:cNvCxnSpPr>
          <p:nvPr/>
        </p:nvCxnSpPr>
        <p:spPr>
          <a:xfrm flipV="1">
            <a:off x="2460977" y="4188178"/>
            <a:ext cx="1213557" cy="11288"/>
          </a:xfrm>
          <a:prstGeom prst="curvedConnector4">
            <a:avLst>
              <a:gd name="adj1" fmla="val 2325"/>
              <a:gd name="adj2" fmla="val 21251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stCxn id="12" idx="0"/>
            <a:endCxn id="13" idx="0"/>
          </p:cNvCxnSpPr>
          <p:nvPr/>
        </p:nvCxnSpPr>
        <p:spPr>
          <a:xfrm rot="5400000" flipH="1" flipV="1">
            <a:off x="4281312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stCxn id="13" idx="0"/>
            <a:endCxn id="14" idx="0"/>
          </p:cNvCxnSpPr>
          <p:nvPr/>
        </p:nvCxnSpPr>
        <p:spPr>
          <a:xfrm rot="5400000" flipH="1" flipV="1">
            <a:off x="5494868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stCxn id="14" idx="0"/>
            <a:endCxn id="15" idx="0"/>
          </p:cNvCxnSpPr>
          <p:nvPr/>
        </p:nvCxnSpPr>
        <p:spPr>
          <a:xfrm rot="5400000" flipH="1" flipV="1">
            <a:off x="6708424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stCxn id="15" idx="0"/>
            <a:endCxn id="16" idx="0"/>
          </p:cNvCxnSpPr>
          <p:nvPr/>
        </p:nvCxnSpPr>
        <p:spPr>
          <a:xfrm rot="5400000" flipH="1" flipV="1">
            <a:off x="7921980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stCxn id="16" idx="0"/>
            <a:endCxn id="17" idx="0"/>
          </p:cNvCxnSpPr>
          <p:nvPr/>
        </p:nvCxnSpPr>
        <p:spPr>
          <a:xfrm rot="5400000" flipH="1" flipV="1">
            <a:off x="9135536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>
            <a:cxnSpLocks/>
            <a:stCxn id="17" idx="0"/>
          </p:cNvCxnSpPr>
          <p:nvPr/>
        </p:nvCxnSpPr>
        <p:spPr>
          <a:xfrm rot="16200000" flipH="1">
            <a:off x="10249126" y="3681365"/>
            <a:ext cx="33067" cy="1046692"/>
          </a:xfrm>
          <a:prstGeom prst="curvedConnector4">
            <a:avLst>
              <a:gd name="adj1" fmla="val -691324"/>
              <a:gd name="adj2" fmla="val 988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60065" y="418182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cxnSp>
        <p:nvCxnSpPr>
          <p:cNvPr id="48" name="Straight Arrow Connector 47"/>
          <p:cNvCxnSpPr>
            <a:cxnSpLocks/>
            <a:stCxn id="4" idx="2"/>
            <a:endCxn id="5" idx="1"/>
          </p:cNvCxnSpPr>
          <p:nvPr/>
        </p:nvCxnSpPr>
        <p:spPr>
          <a:xfrm>
            <a:off x="416278" y="3849398"/>
            <a:ext cx="683468" cy="404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71805" y="480920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14867" y="5430266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Straight Arrow Connector 54"/>
          <p:cNvCxnSpPr>
            <a:cxnSpLocks/>
            <a:stCxn id="53" idx="0"/>
            <a:endCxn id="5" idx="3"/>
          </p:cNvCxnSpPr>
          <p:nvPr/>
        </p:nvCxnSpPr>
        <p:spPr>
          <a:xfrm flipV="1">
            <a:off x="740834" y="4573604"/>
            <a:ext cx="358912" cy="856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15345" y="5301651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cxnSpLocks/>
            <a:endCxn id="11" idx="3"/>
          </p:cNvCxnSpPr>
          <p:nvPr/>
        </p:nvCxnSpPr>
        <p:spPr>
          <a:xfrm flipV="1">
            <a:off x="1739108" y="4573604"/>
            <a:ext cx="574194" cy="728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1661" y="5470928"/>
            <a:ext cx="233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Node temp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curr.next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temp.next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temp;</a:t>
            </a:r>
          </a:p>
        </p:txBody>
      </p:sp>
      <p:sp>
        <p:nvSpPr>
          <p:cNvPr id="7" name="Right Brace 6"/>
          <p:cNvSpPr/>
          <p:nvPr/>
        </p:nvSpPr>
        <p:spPr>
          <a:xfrm>
            <a:off x="6878461" y="5640205"/>
            <a:ext cx="443091" cy="94121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524046" y="5640205"/>
            <a:ext cx="3651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one of these assignments takes about </a:t>
            </a:r>
            <a:r>
              <a:rPr lang="en-US" b="1" dirty="0">
                <a:solidFill>
                  <a:schemeClr val="accent2"/>
                </a:solidFill>
              </a:rPr>
              <a:t>one nanosecond </a:t>
            </a:r>
            <a:r>
              <a:rPr lang="en-US" dirty="0"/>
              <a:t>to finish nowadays.</a:t>
            </a:r>
          </a:p>
        </p:txBody>
      </p:sp>
    </p:spTree>
    <p:extLst>
      <p:ext uri="{BB962C8B-B14F-4D97-AF65-F5344CB8AC3E}">
        <p14:creationId xmlns:p14="http://schemas.microsoft.com/office/powerpoint/2010/main" val="16931636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method does not use a stack.</a:t>
            </a:r>
          </a:p>
          <a:p>
            <a:r>
              <a:rPr lang="en-US" dirty="0"/>
              <a:t>It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311" y="3510844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5" name="Oval 4"/>
          <p:cNvSpPr/>
          <p:nvPr/>
        </p:nvSpPr>
        <p:spPr>
          <a:xfrm>
            <a:off x="103857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5213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6568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79245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92801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0635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31991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53346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/>
          <p:cNvCxnSpPr>
            <a:cxnSpLocks/>
            <a:stCxn id="5" idx="7"/>
            <a:endCxn id="50" idx="0"/>
          </p:cNvCxnSpPr>
          <p:nvPr/>
        </p:nvCxnSpPr>
        <p:spPr>
          <a:xfrm rot="16200000" flipH="1" flipV="1">
            <a:off x="608835" y="4022945"/>
            <a:ext cx="554901" cy="1017623"/>
          </a:xfrm>
          <a:prstGeom prst="curvedConnector3">
            <a:avLst>
              <a:gd name="adj1" fmla="val -531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cxnSpLocks/>
            <a:endCxn id="12" idx="0"/>
          </p:cNvCxnSpPr>
          <p:nvPr/>
        </p:nvCxnSpPr>
        <p:spPr>
          <a:xfrm flipV="1">
            <a:off x="2460977" y="4188178"/>
            <a:ext cx="1213557" cy="11288"/>
          </a:xfrm>
          <a:prstGeom prst="curvedConnector4">
            <a:avLst>
              <a:gd name="adj1" fmla="val 2325"/>
              <a:gd name="adj2" fmla="val 21251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stCxn id="12" idx="0"/>
            <a:endCxn id="13" idx="0"/>
          </p:cNvCxnSpPr>
          <p:nvPr/>
        </p:nvCxnSpPr>
        <p:spPr>
          <a:xfrm rot="5400000" flipH="1" flipV="1">
            <a:off x="4281312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stCxn id="13" idx="0"/>
            <a:endCxn id="14" idx="0"/>
          </p:cNvCxnSpPr>
          <p:nvPr/>
        </p:nvCxnSpPr>
        <p:spPr>
          <a:xfrm rot="5400000" flipH="1" flipV="1">
            <a:off x="5494868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stCxn id="14" idx="0"/>
            <a:endCxn id="15" idx="0"/>
          </p:cNvCxnSpPr>
          <p:nvPr/>
        </p:nvCxnSpPr>
        <p:spPr>
          <a:xfrm rot="5400000" flipH="1" flipV="1">
            <a:off x="6708424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stCxn id="15" idx="0"/>
            <a:endCxn id="16" idx="0"/>
          </p:cNvCxnSpPr>
          <p:nvPr/>
        </p:nvCxnSpPr>
        <p:spPr>
          <a:xfrm rot="5400000" flipH="1" flipV="1">
            <a:off x="7921980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stCxn id="16" idx="0"/>
            <a:endCxn id="17" idx="0"/>
          </p:cNvCxnSpPr>
          <p:nvPr/>
        </p:nvCxnSpPr>
        <p:spPr>
          <a:xfrm rot="5400000" flipH="1" flipV="1">
            <a:off x="9135536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>
            <a:cxnSpLocks/>
            <a:stCxn id="17" idx="0"/>
          </p:cNvCxnSpPr>
          <p:nvPr/>
        </p:nvCxnSpPr>
        <p:spPr>
          <a:xfrm rot="16200000" flipH="1">
            <a:off x="10249126" y="3681365"/>
            <a:ext cx="33067" cy="1046692"/>
          </a:xfrm>
          <a:prstGeom prst="curvedConnector4">
            <a:avLst>
              <a:gd name="adj1" fmla="val -691324"/>
              <a:gd name="adj2" fmla="val 988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60065" y="418182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cxnSp>
        <p:nvCxnSpPr>
          <p:cNvPr id="48" name="Straight Arrow Connector 47"/>
          <p:cNvCxnSpPr>
            <a:cxnSpLocks/>
            <a:stCxn id="4" idx="2"/>
            <a:endCxn id="5" idx="1"/>
          </p:cNvCxnSpPr>
          <p:nvPr/>
        </p:nvCxnSpPr>
        <p:spPr>
          <a:xfrm>
            <a:off x="416278" y="3849398"/>
            <a:ext cx="683468" cy="404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71805" y="480920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14867" y="5430266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Straight Arrow Connector 54"/>
          <p:cNvCxnSpPr>
            <a:cxnSpLocks/>
            <a:stCxn id="53" idx="0"/>
            <a:endCxn id="5" idx="3"/>
          </p:cNvCxnSpPr>
          <p:nvPr/>
        </p:nvCxnSpPr>
        <p:spPr>
          <a:xfrm flipV="1">
            <a:off x="740834" y="4573604"/>
            <a:ext cx="358912" cy="856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15345" y="5301651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cxnSpLocks/>
            <a:endCxn id="11" idx="3"/>
          </p:cNvCxnSpPr>
          <p:nvPr/>
        </p:nvCxnSpPr>
        <p:spPr>
          <a:xfrm flipV="1">
            <a:off x="1739108" y="4573604"/>
            <a:ext cx="574194" cy="728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1661" y="5470928"/>
            <a:ext cx="233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Node temp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curr.next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temp.next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temp;</a:t>
            </a: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032" y="5230211"/>
            <a:ext cx="196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… ? …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){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12452" y="6488668"/>
            <a:ext cx="196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548266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method does not use a stack.</a:t>
            </a:r>
          </a:p>
          <a:p>
            <a:r>
              <a:rPr lang="en-US" dirty="0"/>
              <a:t>It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311" y="3510844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5" name="Oval 4"/>
          <p:cNvSpPr/>
          <p:nvPr/>
        </p:nvSpPr>
        <p:spPr>
          <a:xfrm>
            <a:off x="103857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5213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6568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79245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92801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0635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31991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53346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/>
          <p:cNvCxnSpPr>
            <a:cxnSpLocks/>
            <a:stCxn id="5" idx="7"/>
            <a:endCxn id="50" idx="0"/>
          </p:cNvCxnSpPr>
          <p:nvPr/>
        </p:nvCxnSpPr>
        <p:spPr>
          <a:xfrm rot="16200000" flipH="1" flipV="1">
            <a:off x="608835" y="4022945"/>
            <a:ext cx="554901" cy="1017623"/>
          </a:xfrm>
          <a:prstGeom prst="curvedConnector3">
            <a:avLst>
              <a:gd name="adj1" fmla="val -531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cxnSpLocks/>
            <a:endCxn id="5" idx="7"/>
          </p:cNvCxnSpPr>
          <p:nvPr/>
        </p:nvCxnSpPr>
        <p:spPr>
          <a:xfrm rot="10800000" flipV="1">
            <a:off x="1395097" y="4199465"/>
            <a:ext cx="1065880" cy="54842"/>
          </a:xfrm>
          <a:prstGeom prst="curvedConnector4">
            <a:avLst>
              <a:gd name="adj1" fmla="val -4766"/>
              <a:gd name="adj2" fmla="val -31683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stCxn id="12" idx="0"/>
            <a:endCxn id="13" idx="0"/>
          </p:cNvCxnSpPr>
          <p:nvPr/>
        </p:nvCxnSpPr>
        <p:spPr>
          <a:xfrm rot="5400000" flipH="1" flipV="1">
            <a:off x="4281312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stCxn id="13" idx="0"/>
            <a:endCxn id="14" idx="0"/>
          </p:cNvCxnSpPr>
          <p:nvPr/>
        </p:nvCxnSpPr>
        <p:spPr>
          <a:xfrm rot="5400000" flipH="1" flipV="1">
            <a:off x="5494868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stCxn id="14" idx="0"/>
            <a:endCxn id="15" idx="0"/>
          </p:cNvCxnSpPr>
          <p:nvPr/>
        </p:nvCxnSpPr>
        <p:spPr>
          <a:xfrm rot="5400000" flipH="1" flipV="1">
            <a:off x="6708424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stCxn id="15" idx="0"/>
            <a:endCxn id="16" idx="0"/>
          </p:cNvCxnSpPr>
          <p:nvPr/>
        </p:nvCxnSpPr>
        <p:spPr>
          <a:xfrm rot="5400000" flipH="1" flipV="1">
            <a:off x="7921980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stCxn id="16" idx="0"/>
            <a:endCxn id="17" idx="0"/>
          </p:cNvCxnSpPr>
          <p:nvPr/>
        </p:nvCxnSpPr>
        <p:spPr>
          <a:xfrm rot="5400000" flipH="1" flipV="1">
            <a:off x="9135536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>
            <a:cxnSpLocks/>
            <a:stCxn id="17" idx="0"/>
          </p:cNvCxnSpPr>
          <p:nvPr/>
        </p:nvCxnSpPr>
        <p:spPr>
          <a:xfrm rot="16200000" flipH="1">
            <a:off x="10249126" y="3681365"/>
            <a:ext cx="33067" cy="1046692"/>
          </a:xfrm>
          <a:prstGeom prst="curvedConnector4">
            <a:avLst>
              <a:gd name="adj1" fmla="val -691324"/>
              <a:gd name="adj2" fmla="val 988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60065" y="418182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cxnSp>
        <p:nvCxnSpPr>
          <p:cNvPr id="48" name="Straight Arrow Connector 47"/>
          <p:cNvCxnSpPr>
            <a:cxnSpLocks/>
            <a:stCxn id="4" idx="2"/>
            <a:endCxn id="5" idx="1"/>
          </p:cNvCxnSpPr>
          <p:nvPr/>
        </p:nvCxnSpPr>
        <p:spPr>
          <a:xfrm>
            <a:off x="416278" y="3849398"/>
            <a:ext cx="683468" cy="404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71805" y="480920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358548" y="5470928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Straight Arrow Connector 54"/>
          <p:cNvCxnSpPr>
            <a:cxnSpLocks/>
            <a:stCxn id="53" idx="0"/>
            <a:endCxn id="11" idx="3"/>
          </p:cNvCxnSpPr>
          <p:nvPr/>
        </p:nvCxnSpPr>
        <p:spPr>
          <a:xfrm flipV="1">
            <a:off x="1684515" y="4573604"/>
            <a:ext cx="628787" cy="897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780948" y="5459204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cxnSpLocks/>
            <a:stCxn id="59" idx="0"/>
          </p:cNvCxnSpPr>
          <p:nvPr/>
        </p:nvCxnSpPr>
        <p:spPr>
          <a:xfrm flipV="1">
            <a:off x="3106915" y="4663686"/>
            <a:ext cx="467981" cy="795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1661" y="5470928"/>
            <a:ext cx="233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Node temp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curr.next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temp.next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temp;</a:t>
            </a: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032" y="5230211"/>
            <a:ext cx="196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… ? …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){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12452" y="6488668"/>
            <a:ext cx="196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742122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method does not use a stack.</a:t>
            </a:r>
          </a:p>
          <a:p>
            <a:r>
              <a:rPr lang="en-US" dirty="0"/>
              <a:t>It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311" y="3510844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5" name="Oval 4"/>
          <p:cNvSpPr/>
          <p:nvPr/>
        </p:nvSpPr>
        <p:spPr>
          <a:xfrm>
            <a:off x="103857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5213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6568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79245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92801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0635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31991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53346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/>
          <p:cNvCxnSpPr>
            <a:cxnSpLocks/>
            <a:stCxn id="5" idx="7"/>
            <a:endCxn id="50" idx="0"/>
          </p:cNvCxnSpPr>
          <p:nvPr/>
        </p:nvCxnSpPr>
        <p:spPr>
          <a:xfrm rot="16200000" flipH="1" flipV="1">
            <a:off x="608835" y="4022945"/>
            <a:ext cx="554901" cy="1017623"/>
          </a:xfrm>
          <a:prstGeom prst="curvedConnector3">
            <a:avLst>
              <a:gd name="adj1" fmla="val -531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cxnSpLocks/>
            <a:endCxn id="5" idx="7"/>
          </p:cNvCxnSpPr>
          <p:nvPr/>
        </p:nvCxnSpPr>
        <p:spPr>
          <a:xfrm rot="10800000" flipV="1">
            <a:off x="1395097" y="4199465"/>
            <a:ext cx="1065880" cy="54842"/>
          </a:xfrm>
          <a:prstGeom prst="curvedConnector4">
            <a:avLst>
              <a:gd name="adj1" fmla="val -4766"/>
              <a:gd name="adj2" fmla="val -31683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cxnSpLocks/>
            <a:stCxn id="12" idx="0"/>
            <a:endCxn id="11" idx="7"/>
          </p:cNvCxnSpPr>
          <p:nvPr/>
        </p:nvCxnSpPr>
        <p:spPr>
          <a:xfrm rot="16200000" flipH="1" flipV="1">
            <a:off x="3108529" y="3688301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stCxn id="13" idx="0"/>
            <a:endCxn id="14" idx="0"/>
          </p:cNvCxnSpPr>
          <p:nvPr/>
        </p:nvCxnSpPr>
        <p:spPr>
          <a:xfrm rot="5400000" flipH="1" flipV="1">
            <a:off x="5494868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stCxn id="14" idx="0"/>
            <a:endCxn id="15" idx="0"/>
          </p:cNvCxnSpPr>
          <p:nvPr/>
        </p:nvCxnSpPr>
        <p:spPr>
          <a:xfrm rot="5400000" flipH="1" flipV="1">
            <a:off x="6708424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stCxn id="15" idx="0"/>
            <a:endCxn id="16" idx="0"/>
          </p:cNvCxnSpPr>
          <p:nvPr/>
        </p:nvCxnSpPr>
        <p:spPr>
          <a:xfrm rot="5400000" flipH="1" flipV="1">
            <a:off x="7921980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stCxn id="16" idx="0"/>
            <a:endCxn id="17" idx="0"/>
          </p:cNvCxnSpPr>
          <p:nvPr/>
        </p:nvCxnSpPr>
        <p:spPr>
          <a:xfrm rot="5400000" flipH="1" flipV="1">
            <a:off x="9135536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>
            <a:cxnSpLocks/>
            <a:stCxn id="17" idx="0"/>
          </p:cNvCxnSpPr>
          <p:nvPr/>
        </p:nvCxnSpPr>
        <p:spPr>
          <a:xfrm rot="16200000" flipH="1">
            <a:off x="10249126" y="3681365"/>
            <a:ext cx="33067" cy="1046692"/>
          </a:xfrm>
          <a:prstGeom prst="curvedConnector4">
            <a:avLst>
              <a:gd name="adj1" fmla="val -691324"/>
              <a:gd name="adj2" fmla="val 988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60065" y="418182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cxnSp>
        <p:nvCxnSpPr>
          <p:cNvPr id="48" name="Straight Arrow Connector 47"/>
          <p:cNvCxnSpPr>
            <a:cxnSpLocks/>
            <a:stCxn id="4" idx="2"/>
            <a:endCxn id="5" idx="1"/>
          </p:cNvCxnSpPr>
          <p:nvPr/>
        </p:nvCxnSpPr>
        <p:spPr>
          <a:xfrm>
            <a:off x="416278" y="3849398"/>
            <a:ext cx="683468" cy="404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71805" y="480920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815626" y="5470928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Straight Arrow Connector 54"/>
          <p:cNvCxnSpPr>
            <a:cxnSpLocks/>
            <a:stCxn id="53" idx="0"/>
            <a:endCxn id="12" idx="3"/>
          </p:cNvCxnSpPr>
          <p:nvPr/>
        </p:nvCxnSpPr>
        <p:spPr>
          <a:xfrm flipV="1">
            <a:off x="3141593" y="4573604"/>
            <a:ext cx="385265" cy="897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027311" y="3194677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cxnSpLocks/>
            <a:endCxn id="13" idx="0"/>
          </p:cNvCxnSpPr>
          <p:nvPr/>
        </p:nvCxnSpPr>
        <p:spPr>
          <a:xfrm>
            <a:off x="4353278" y="3543628"/>
            <a:ext cx="534812" cy="644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1661" y="5470928"/>
            <a:ext cx="233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Node temp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curr.next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temp.next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temp;</a:t>
            </a: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032" y="5230211"/>
            <a:ext cx="196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… ? …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){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12452" y="6488668"/>
            <a:ext cx="196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487797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method does not use a stack.</a:t>
            </a:r>
          </a:p>
          <a:p>
            <a:r>
              <a:rPr lang="en-US" dirty="0"/>
              <a:t>It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311" y="3510844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5" name="Oval 4"/>
          <p:cNvSpPr/>
          <p:nvPr/>
        </p:nvSpPr>
        <p:spPr>
          <a:xfrm>
            <a:off x="103857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5213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6568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79245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92801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0635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31991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53346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/>
          <p:cNvCxnSpPr>
            <a:cxnSpLocks/>
            <a:stCxn id="5" idx="7"/>
            <a:endCxn id="50" idx="0"/>
          </p:cNvCxnSpPr>
          <p:nvPr/>
        </p:nvCxnSpPr>
        <p:spPr>
          <a:xfrm rot="16200000" flipH="1" flipV="1">
            <a:off x="608835" y="4022945"/>
            <a:ext cx="554901" cy="1017623"/>
          </a:xfrm>
          <a:prstGeom prst="curvedConnector3">
            <a:avLst>
              <a:gd name="adj1" fmla="val -531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cxnSpLocks/>
            <a:endCxn id="5" idx="7"/>
          </p:cNvCxnSpPr>
          <p:nvPr/>
        </p:nvCxnSpPr>
        <p:spPr>
          <a:xfrm rot="10800000" flipV="1">
            <a:off x="1395097" y="4199465"/>
            <a:ext cx="1065880" cy="54842"/>
          </a:xfrm>
          <a:prstGeom prst="curvedConnector4">
            <a:avLst>
              <a:gd name="adj1" fmla="val -4766"/>
              <a:gd name="adj2" fmla="val -31683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cxnSpLocks/>
            <a:stCxn id="12" idx="0"/>
            <a:endCxn id="11" idx="7"/>
          </p:cNvCxnSpPr>
          <p:nvPr/>
        </p:nvCxnSpPr>
        <p:spPr>
          <a:xfrm rot="16200000" flipH="1" flipV="1">
            <a:off x="3108529" y="3688301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cxnSpLocks/>
            <a:stCxn id="13" idx="0"/>
            <a:endCxn id="12" idx="7"/>
          </p:cNvCxnSpPr>
          <p:nvPr/>
        </p:nvCxnSpPr>
        <p:spPr>
          <a:xfrm rot="16200000" flipH="1" flipV="1">
            <a:off x="4322085" y="3688301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stCxn id="14" idx="0"/>
            <a:endCxn id="15" idx="0"/>
          </p:cNvCxnSpPr>
          <p:nvPr/>
        </p:nvCxnSpPr>
        <p:spPr>
          <a:xfrm rot="5400000" flipH="1" flipV="1">
            <a:off x="6708424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stCxn id="15" idx="0"/>
            <a:endCxn id="16" idx="0"/>
          </p:cNvCxnSpPr>
          <p:nvPr/>
        </p:nvCxnSpPr>
        <p:spPr>
          <a:xfrm rot="5400000" flipH="1" flipV="1">
            <a:off x="7921980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stCxn id="16" idx="0"/>
            <a:endCxn id="17" idx="0"/>
          </p:cNvCxnSpPr>
          <p:nvPr/>
        </p:nvCxnSpPr>
        <p:spPr>
          <a:xfrm rot="5400000" flipH="1" flipV="1">
            <a:off x="9135536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>
            <a:cxnSpLocks/>
            <a:stCxn id="17" idx="0"/>
          </p:cNvCxnSpPr>
          <p:nvPr/>
        </p:nvCxnSpPr>
        <p:spPr>
          <a:xfrm rot="16200000" flipH="1">
            <a:off x="10249126" y="3681365"/>
            <a:ext cx="33067" cy="1046692"/>
          </a:xfrm>
          <a:prstGeom prst="curvedConnector4">
            <a:avLst>
              <a:gd name="adj1" fmla="val -691324"/>
              <a:gd name="adj2" fmla="val 988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60065" y="418182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cxnSp>
        <p:nvCxnSpPr>
          <p:cNvPr id="48" name="Straight Arrow Connector 47"/>
          <p:cNvCxnSpPr>
            <a:cxnSpLocks/>
            <a:stCxn id="4" idx="2"/>
            <a:endCxn id="5" idx="1"/>
          </p:cNvCxnSpPr>
          <p:nvPr/>
        </p:nvCxnSpPr>
        <p:spPr>
          <a:xfrm>
            <a:off x="416278" y="3849398"/>
            <a:ext cx="683468" cy="404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71805" y="480920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242506" y="3428423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Straight Arrow Connector 54"/>
          <p:cNvCxnSpPr>
            <a:cxnSpLocks/>
            <a:endCxn id="13" idx="0"/>
          </p:cNvCxnSpPr>
          <p:nvPr/>
        </p:nvCxnSpPr>
        <p:spPr>
          <a:xfrm>
            <a:off x="4590101" y="3766977"/>
            <a:ext cx="297989" cy="421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984523" y="3211424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cxnSpLocks/>
            <a:stCxn id="59" idx="2"/>
            <a:endCxn id="14" idx="0"/>
          </p:cNvCxnSpPr>
          <p:nvPr/>
        </p:nvCxnSpPr>
        <p:spPr>
          <a:xfrm flipH="1">
            <a:off x="6101646" y="3549978"/>
            <a:ext cx="208844" cy="638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1661" y="5470928"/>
            <a:ext cx="233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Node temp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curr.next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temp.next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temp;</a:t>
            </a: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032" y="5230211"/>
            <a:ext cx="196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… ? …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){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12452" y="6488668"/>
            <a:ext cx="196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19894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method does not use a stack.</a:t>
            </a:r>
          </a:p>
          <a:p>
            <a:r>
              <a:rPr lang="en-US" dirty="0"/>
              <a:t>It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311" y="3510844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5" name="Oval 4"/>
          <p:cNvSpPr/>
          <p:nvPr/>
        </p:nvSpPr>
        <p:spPr>
          <a:xfrm>
            <a:off x="103857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5213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6568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79245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92801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0635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31991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53346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/>
          <p:cNvCxnSpPr>
            <a:cxnSpLocks/>
            <a:stCxn id="5" idx="7"/>
            <a:endCxn id="50" idx="0"/>
          </p:cNvCxnSpPr>
          <p:nvPr/>
        </p:nvCxnSpPr>
        <p:spPr>
          <a:xfrm rot="16200000" flipH="1" flipV="1">
            <a:off x="608835" y="4022945"/>
            <a:ext cx="554901" cy="1017623"/>
          </a:xfrm>
          <a:prstGeom prst="curvedConnector3">
            <a:avLst>
              <a:gd name="adj1" fmla="val -531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cxnSpLocks/>
            <a:endCxn id="5" idx="7"/>
          </p:cNvCxnSpPr>
          <p:nvPr/>
        </p:nvCxnSpPr>
        <p:spPr>
          <a:xfrm rot="10800000" flipV="1">
            <a:off x="1395097" y="4199465"/>
            <a:ext cx="1065880" cy="54842"/>
          </a:xfrm>
          <a:prstGeom prst="curvedConnector4">
            <a:avLst>
              <a:gd name="adj1" fmla="val -4766"/>
              <a:gd name="adj2" fmla="val -31683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cxnSpLocks/>
            <a:stCxn id="12" idx="0"/>
            <a:endCxn id="11" idx="7"/>
          </p:cNvCxnSpPr>
          <p:nvPr/>
        </p:nvCxnSpPr>
        <p:spPr>
          <a:xfrm rot="16200000" flipH="1" flipV="1">
            <a:off x="3108529" y="3688301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cxnSpLocks/>
            <a:stCxn id="13" idx="0"/>
            <a:endCxn id="12" idx="7"/>
          </p:cNvCxnSpPr>
          <p:nvPr/>
        </p:nvCxnSpPr>
        <p:spPr>
          <a:xfrm rot="16200000" flipH="1" flipV="1">
            <a:off x="4322085" y="3688301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4" idx="0"/>
            <a:endCxn id="13" idx="0"/>
          </p:cNvCxnSpPr>
          <p:nvPr/>
        </p:nvCxnSpPr>
        <p:spPr>
          <a:xfrm rot="16200000" flipV="1">
            <a:off x="5494868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stCxn id="15" idx="0"/>
            <a:endCxn id="16" idx="0"/>
          </p:cNvCxnSpPr>
          <p:nvPr/>
        </p:nvCxnSpPr>
        <p:spPr>
          <a:xfrm rot="5400000" flipH="1" flipV="1">
            <a:off x="7921980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stCxn id="16" idx="0"/>
            <a:endCxn id="17" idx="0"/>
          </p:cNvCxnSpPr>
          <p:nvPr/>
        </p:nvCxnSpPr>
        <p:spPr>
          <a:xfrm rot="5400000" flipH="1" flipV="1">
            <a:off x="9135536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>
            <a:cxnSpLocks/>
            <a:stCxn id="17" idx="0"/>
          </p:cNvCxnSpPr>
          <p:nvPr/>
        </p:nvCxnSpPr>
        <p:spPr>
          <a:xfrm rot="16200000" flipH="1">
            <a:off x="10249126" y="3681365"/>
            <a:ext cx="33067" cy="1046692"/>
          </a:xfrm>
          <a:prstGeom prst="curvedConnector4">
            <a:avLst>
              <a:gd name="adj1" fmla="val -691324"/>
              <a:gd name="adj2" fmla="val 988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60065" y="418182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cxnSp>
        <p:nvCxnSpPr>
          <p:cNvPr id="48" name="Straight Arrow Connector 47"/>
          <p:cNvCxnSpPr>
            <a:cxnSpLocks/>
            <a:stCxn id="4" idx="2"/>
            <a:endCxn id="5" idx="1"/>
          </p:cNvCxnSpPr>
          <p:nvPr/>
        </p:nvCxnSpPr>
        <p:spPr>
          <a:xfrm>
            <a:off x="416278" y="3849398"/>
            <a:ext cx="683468" cy="404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71805" y="480920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384094" y="3247608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Straight Arrow Connector 54"/>
          <p:cNvCxnSpPr>
            <a:cxnSpLocks/>
            <a:endCxn id="14" idx="0"/>
          </p:cNvCxnSpPr>
          <p:nvPr/>
        </p:nvCxnSpPr>
        <p:spPr>
          <a:xfrm>
            <a:off x="5892801" y="3597699"/>
            <a:ext cx="208845" cy="590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064729" y="3089869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cxnSpLocks/>
            <a:stCxn id="59" idx="2"/>
            <a:endCxn id="15" idx="0"/>
          </p:cNvCxnSpPr>
          <p:nvPr/>
        </p:nvCxnSpPr>
        <p:spPr>
          <a:xfrm flipH="1">
            <a:off x="7315202" y="3428423"/>
            <a:ext cx="75494" cy="759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1661" y="5470928"/>
            <a:ext cx="233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Node temp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curr.next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temp.next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temp;</a:t>
            </a: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032" y="5230211"/>
            <a:ext cx="196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… ? …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){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12452" y="6488668"/>
            <a:ext cx="196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59673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method does not use a stack.</a:t>
            </a:r>
          </a:p>
          <a:p>
            <a:r>
              <a:rPr lang="en-US" dirty="0"/>
              <a:t>It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311" y="3510844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5" name="Oval 4"/>
          <p:cNvSpPr/>
          <p:nvPr/>
        </p:nvSpPr>
        <p:spPr>
          <a:xfrm>
            <a:off x="103857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5213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6568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79245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92801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0635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31991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53346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/>
          <p:cNvCxnSpPr>
            <a:cxnSpLocks/>
            <a:stCxn id="5" idx="7"/>
            <a:endCxn id="50" idx="0"/>
          </p:cNvCxnSpPr>
          <p:nvPr/>
        </p:nvCxnSpPr>
        <p:spPr>
          <a:xfrm rot="16200000" flipH="1" flipV="1">
            <a:off x="608835" y="4022945"/>
            <a:ext cx="554901" cy="1017623"/>
          </a:xfrm>
          <a:prstGeom prst="curvedConnector3">
            <a:avLst>
              <a:gd name="adj1" fmla="val -531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cxnSpLocks/>
            <a:endCxn id="5" idx="7"/>
          </p:cNvCxnSpPr>
          <p:nvPr/>
        </p:nvCxnSpPr>
        <p:spPr>
          <a:xfrm rot="10800000" flipV="1">
            <a:off x="1395097" y="4199465"/>
            <a:ext cx="1065880" cy="54842"/>
          </a:xfrm>
          <a:prstGeom prst="curvedConnector4">
            <a:avLst>
              <a:gd name="adj1" fmla="val -4766"/>
              <a:gd name="adj2" fmla="val -31683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cxnSpLocks/>
            <a:stCxn id="12" idx="0"/>
            <a:endCxn id="11" idx="7"/>
          </p:cNvCxnSpPr>
          <p:nvPr/>
        </p:nvCxnSpPr>
        <p:spPr>
          <a:xfrm rot="16200000" flipH="1" flipV="1">
            <a:off x="3108529" y="3688301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cxnSpLocks/>
            <a:stCxn id="13" idx="0"/>
            <a:endCxn id="12" idx="7"/>
          </p:cNvCxnSpPr>
          <p:nvPr/>
        </p:nvCxnSpPr>
        <p:spPr>
          <a:xfrm rot="16200000" flipH="1" flipV="1">
            <a:off x="4322085" y="3688301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4" idx="0"/>
            <a:endCxn id="13" idx="0"/>
          </p:cNvCxnSpPr>
          <p:nvPr/>
        </p:nvCxnSpPr>
        <p:spPr>
          <a:xfrm rot="16200000" flipV="1">
            <a:off x="5494868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6708424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stCxn id="16" idx="0"/>
            <a:endCxn id="17" idx="0"/>
          </p:cNvCxnSpPr>
          <p:nvPr/>
        </p:nvCxnSpPr>
        <p:spPr>
          <a:xfrm rot="5400000" flipH="1" flipV="1">
            <a:off x="9135536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>
            <a:cxnSpLocks/>
            <a:stCxn id="17" idx="0"/>
          </p:cNvCxnSpPr>
          <p:nvPr/>
        </p:nvCxnSpPr>
        <p:spPr>
          <a:xfrm rot="16200000" flipH="1">
            <a:off x="10249126" y="3681365"/>
            <a:ext cx="33067" cy="1046692"/>
          </a:xfrm>
          <a:prstGeom prst="curvedConnector4">
            <a:avLst>
              <a:gd name="adj1" fmla="val -691324"/>
              <a:gd name="adj2" fmla="val 988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60065" y="418182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cxnSp>
        <p:nvCxnSpPr>
          <p:cNvPr id="48" name="Straight Arrow Connector 47"/>
          <p:cNvCxnSpPr>
            <a:cxnSpLocks/>
            <a:stCxn id="4" idx="2"/>
            <a:endCxn id="5" idx="1"/>
          </p:cNvCxnSpPr>
          <p:nvPr/>
        </p:nvCxnSpPr>
        <p:spPr>
          <a:xfrm>
            <a:off x="416278" y="3849398"/>
            <a:ext cx="683468" cy="404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71805" y="480920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613790" y="3270242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Straight Arrow Connector 54"/>
          <p:cNvCxnSpPr>
            <a:cxnSpLocks/>
            <a:stCxn id="53" idx="2"/>
          </p:cNvCxnSpPr>
          <p:nvPr/>
        </p:nvCxnSpPr>
        <p:spPr>
          <a:xfrm>
            <a:off x="6939757" y="3608796"/>
            <a:ext cx="325967" cy="605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8368947" y="3100965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cxnSpLocks/>
            <a:stCxn id="59" idx="2"/>
            <a:endCxn id="16" idx="0"/>
          </p:cNvCxnSpPr>
          <p:nvPr/>
        </p:nvCxnSpPr>
        <p:spPr>
          <a:xfrm flipH="1">
            <a:off x="8528758" y="3439519"/>
            <a:ext cx="166156" cy="748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1661" y="5470928"/>
            <a:ext cx="233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Node temp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curr.next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temp.next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temp;</a:t>
            </a: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032" y="5230211"/>
            <a:ext cx="196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… ? …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){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12452" y="6488668"/>
            <a:ext cx="196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61665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method does not use a stack.</a:t>
            </a:r>
          </a:p>
          <a:p>
            <a:r>
              <a:rPr lang="en-US" dirty="0"/>
              <a:t>It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311" y="3510844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5" name="Oval 4"/>
          <p:cNvSpPr/>
          <p:nvPr/>
        </p:nvSpPr>
        <p:spPr>
          <a:xfrm>
            <a:off x="103857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5213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6568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79245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92801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0635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31991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53346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/>
          <p:cNvCxnSpPr>
            <a:cxnSpLocks/>
            <a:stCxn id="5" idx="7"/>
            <a:endCxn id="50" idx="0"/>
          </p:cNvCxnSpPr>
          <p:nvPr/>
        </p:nvCxnSpPr>
        <p:spPr>
          <a:xfrm rot="16200000" flipH="1" flipV="1">
            <a:off x="608835" y="4022945"/>
            <a:ext cx="554901" cy="1017623"/>
          </a:xfrm>
          <a:prstGeom prst="curvedConnector3">
            <a:avLst>
              <a:gd name="adj1" fmla="val -531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cxnSpLocks/>
            <a:endCxn id="5" idx="7"/>
          </p:cNvCxnSpPr>
          <p:nvPr/>
        </p:nvCxnSpPr>
        <p:spPr>
          <a:xfrm rot="10800000" flipV="1">
            <a:off x="1395097" y="4199465"/>
            <a:ext cx="1065880" cy="54842"/>
          </a:xfrm>
          <a:prstGeom prst="curvedConnector4">
            <a:avLst>
              <a:gd name="adj1" fmla="val -4766"/>
              <a:gd name="adj2" fmla="val -31683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cxnSpLocks/>
            <a:stCxn id="12" idx="0"/>
            <a:endCxn id="11" idx="7"/>
          </p:cNvCxnSpPr>
          <p:nvPr/>
        </p:nvCxnSpPr>
        <p:spPr>
          <a:xfrm rot="16200000" flipH="1" flipV="1">
            <a:off x="3108529" y="3688301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cxnSpLocks/>
            <a:stCxn id="13" idx="0"/>
            <a:endCxn id="12" idx="7"/>
          </p:cNvCxnSpPr>
          <p:nvPr/>
        </p:nvCxnSpPr>
        <p:spPr>
          <a:xfrm rot="16200000" flipH="1" flipV="1">
            <a:off x="4322085" y="3688301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4" idx="0"/>
            <a:endCxn id="13" idx="0"/>
          </p:cNvCxnSpPr>
          <p:nvPr/>
        </p:nvCxnSpPr>
        <p:spPr>
          <a:xfrm rot="16200000" flipV="1">
            <a:off x="5494868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6708424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6" idx="0"/>
            <a:endCxn id="15" idx="0"/>
          </p:cNvCxnSpPr>
          <p:nvPr/>
        </p:nvCxnSpPr>
        <p:spPr>
          <a:xfrm rot="16200000" flipV="1">
            <a:off x="7921980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>
            <a:cxnSpLocks/>
            <a:stCxn id="17" idx="0"/>
          </p:cNvCxnSpPr>
          <p:nvPr/>
        </p:nvCxnSpPr>
        <p:spPr>
          <a:xfrm rot="16200000" flipH="1">
            <a:off x="10249126" y="3681365"/>
            <a:ext cx="33067" cy="1046692"/>
          </a:xfrm>
          <a:prstGeom prst="curvedConnector4">
            <a:avLst>
              <a:gd name="adj1" fmla="val -691324"/>
              <a:gd name="adj2" fmla="val 988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60065" y="418182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cxnSp>
        <p:nvCxnSpPr>
          <p:cNvPr id="48" name="Straight Arrow Connector 47"/>
          <p:cNvCxnSpPr>
            <a:cxnSpLocks/>
            <a:stCxn id="4" idx="2"/>
            <a:endCxn id="5" idx="1"/>
          </p:cNvCxnSpPr>
          <p:nvPr/>
        </p:nvCxnSpPr>
        <p:spPr>
          <a:xfrm>
            <a:off x="416278" y="3849398"/>
            <a:ext cx="683468" cy="404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71805" y="480920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45472" y="3265359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Straight Arrow Connector 54"/>
          <p:cNvCxnSpPr>
            <a:cxnSpLocks/>
            <a:stCxn id="53" idx="2"/>
          </p:cNvCxnSpPr>
          <p:nvPr/>
        </p:nvCxnSpPr>
        <p:spPr>
          <a:xfrm>
            <a:off x="8171439" y="3603913"/>
            <a:ext cx="325967" cy="605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299224" y="2939385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cxnSpLocks/>
            <a:stCxn id="59" idx="2"/>
            <a:endCxn id="17" idx="0"/>
          </p:cNvCxnSpPr>
          <p:nvPr/>
        </p:nvCxnSpPr>
        <p:spPr>
          <a:xfrm>
            <a:off x="9625191" y="3277939"/>
            <a:ext cx="117123" cy="910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1661" y="5470928"/>
            <a:ext cx="233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Node temp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curr.next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temp.next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temp;</a:t>
            </a: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032" y="5230211"/>
            <a:ext cx="196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… ? …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){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12452" y="6488668"/>
            <a:ext cx="196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300802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method does not use a stack.</a:t>
            </a:r>
          </a:p>
          <a:p>
            <a:r>
              <a:rPr lang="en-US" dirty="0"/>
              <a:t>It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311" y="3510844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5" name="Oval 4"/>
          <p:cNvSpPr/>
          <p:nvPr/>
        </p:nvSpPr>
        <p:spPr>
          <a:xfrm>
            <a:off x="103857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5213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6568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79245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92801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0635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31991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53346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/>
          <p:cNvCxnSpPr>
            <a:cxnSpLocks/>
            <a:stCxn id="5" idx="7"/>
            <a:endCxn id="50" idx="0"/>
          </p:cNvCxnSpPr>
          <p:nvPr/>
        </p:nvCxnSpPr>
        <p:spPr>
          <a:xfrm rot="16200000" flipH="1" flipV="1">
            <a:off x="608835" y="4022945"/>
            <a:ext cx="554901" cy="1017623"/>
          </a:xfrm>
          <a:prstGeom prst="curvedConnector3">
            <a:avLst>
              <a:gd name="adj1" fmla="val -531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cxnSpLocks/>
            <a:endCxn id="5" idx="7"/>
          </p:cNvCxnSpPr>
          <p:nvPr/>
        </p:nvCxnSpPr>
        <p:spPr>
          <a:xfrm rot="10800000" flipV="1">
            <a:off x="1395097" y="4199465"/>
            <a:ext cx="1065880" cy="54842"/>
          </a:xfrm>
          <a:prstGeom prst="curvedConnector4">
            <a:avLst>
              <a:gd name="adj1" fmla="val -4766"/>
              <a:gd name="adj2" fmla="val -31683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cxnSpLocks/>
            <a:stCxn id="12" idx="0"/>
            <a:endCxn id="11" idx="7"/>
          </p:cNvCxnSpPr>
          <p:nvPr/>
        </p:nvCxnSpPr>
        <p:spPr>
          <a:xfrm rot="16200000" flipH="1" flipV="1">
            <a:off x="3108529" y="3688301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cxnSpLocks/>
            <a:stCxn id="13" idx="0"/>
            <a:endCxn id="12" idx="7"/>
          </p:cNvCxnSpPr>
          <p:nvPr/>
        </p:nvCxnSpPr>
        <p:spPr>
          <a:xfrm rot="16200000" flipH="1" flipV="1">
            <a:off x="4322085" y="3688301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4" idx="0"/>
            <a:endCxn id="13" idx="0"/>
          </p:cNvCxnSpPr>
          <p:nvPr/>
        </p:nvCxnSpPr>
        <p:spPr>
          <a:xfrm rot="16200000" flipV="1">
            <a:off x="5494868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6708424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6" idx="0"/>
            <a:endCxn id="15" idx="0"/>
          </p:cNvCxnSpPr>
          <p:nvPr/>
        </p:nvCxnSpPr>
        <p:spPr>
          <a:xfrm rot="16200000" flipV="1">
            <a:off x="7921980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>
            <a:cxnSpLocks/>
            <a:stCxn id="17" idx="0"/>
            <a:endCxn id="16" idx="0"/>
          </p:cNvCxnSpPr>
          <p:nvPr/>
        </p:nvCxnSpPr>
        <p:spPr>
          <a:xfrm rot="16200000" flipV="1">
            <a:off x="9135536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60065" y="418182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cxnSp>
        <p:nvCxnSpPr>
          <p:cNvPr id="48" name="Straight Arrow Connector 47"/>
          <p:cNvCxnSpPr>
            <a:cxnSpLocks/>
            <a:stCxn id="4" idx="2"/>
            <a:endCxn id="5" idx="1"/>
          </p:cNvCxnSpPr>
          <p:nvPr/>
        </p:nvCxnSpPr>
        <p:spPr>
          <a:xfrm>
            <a:off x="416278" y="3849398"/>
            <a:ext cx="683468" cy="404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71805" y="480920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954212" y="3231866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9407707" y="3570420"/>
            <a:ext cx="325967" cy="605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0334098" y="2895850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cxnSpLocks/>
          </p:cNvCxnSpPr>
          <p:nvPr/>
        </p:nvCxnSpPr>
        <p:spPr>
          <a:xfrm>
            <a:off x="10748611" y="3241533"/>
            <a:ext cx="117123" cy="910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1661" y="5470928"/>
            <a:ext cx="233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Node temp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curr.next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temp.next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temp;</a:t>
            </a: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032" y="5230211"/>
            <a:ext cx="196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… ? …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){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12452" y="6488668"/>
            <a:ext cx="196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781356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method does not use a stack.</a:t>
            </a:r>
          </a:p>
          <a:p>
            <a:r>
              <a:rPr lang="en-US" dirty="0"/>
              <a:t>It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311" y="3510844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5" name="Oval 4"/>
          <p:cNvSpPr/>
          <p:nvPr/>
        </p:nvSpPr>
        <p:spPr>
          <a:xfrm>
            <a:off x="103857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5213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6568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79245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92801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06357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319913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533469" y="4188178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/>
          <p:cNvCxnSpPr>
            <a:cxnSpLocks/>
            <a:stCxn id="5" idx="7"/>
            <a:endCxn id="50" idx="0"/>
          </p:cNvCxnSpPr>
          <p:nvPr/>
        </p:nvCxnSpPr>
        <p:spPr>
          <a:xfrm rot="16200000" flipH="1" flipV="1">
            <a:off x="608835" y="4022945"/>
            <a:ext cx="554901" cy="1017623"/>
          </a:xfrm>
          <a:prstGeom prst="curvedConnector3">
            <a:avLst>
              <a:gd name="adj1" fmla="val -531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cxnSpLocks/>
            <a:endCxn id="5" idx="7"/>
          </p:cNvCxnSpPr>
          <p:nvPr/>
        </p:nvCxnSpPr>
        <p:spPr>
          <a:xfrm rot="10800000" flipV="1">
            <a:off x="1395097" y="4199465"/>
            <a:ext cx="1065880" cy="54842"/>
          </a:xfrm>
          <a:prstGeom prst="curvedConnector4">
            <a:avLst>
              <a:gd name="adj1" fmla="val -4766"/>
              <a:gd name="adj2" fmla="val -31683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cxnSpLocks/>
            <a:stCxn id="12" idx="0"/>
            <a:endCxn id="11" idx="7"/>
          </p:cNvCxnSpPr>
          <p:nvPr/>
        </p:nvCxnSpPr>
        <p:spPr>
          <a:xfrm rot="16200000" flipH="1" flipV="1">
            <a:off x="3108529" y="3688301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cxnSpLocks/>
            <a:stCxn id="13" idx="0"/>
            <a:endCxn id="12" idx="7"/>
          </p:cNvCxnSpPr>
          <p:nvPr/>
        </p:nvCxnSpPr>
        <p:spPr>
          <a:xfrm rot="16200000" flipH="1" flipV="1">
            <a:off x="4322085" y="3688301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4" idx="0"/>
            <a:endCxn id="13" idx="0"/>
          </p:cNvCxnSpPr>
          <p:nvPr/>
        </p:nvCxnSpPr>
        <p:spPr>
          <a:xfrm rot="16200000" flipV="1">
            <a:off x="5494868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6708424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6" idx="0"/>
            <a:endCxn id="15" idx="0"/>
          </p:cNvCxnSpPr>
          <p:nvPr/>
        </p:nvCxnSpPr>
        <p:spPr>
          <a:xfrm rot="16200000" flipV="1">
            <a:off x="7921980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>
            <a:cxnSpLocks/>
            <a:stCxn id="17" idx="0"/>
            <a:endCxn id="16" idx="0"/>
          </p:cNvCxnSpPr>
          <p:nvPr/>
        </p:nvCxnSpPr>
        <p:spPr>
          <a:xfrm rot="16200000" flipV="1">
            <a:off x="9135536" y="3581400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60065" y="418182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cxnSp>
        <p:nvCxnSpPr>
          <p:cNvPr id="48" name="Straight Arrow Connector 47"/>
          <p:cNvCxnSpPr>
            <a:cxnSpLocks/>
            <a:stCxn id="4" idx="2"/>
            <a:endCxn id="5" idx="1"/>
          </p:cNvCxnSpPr>
          <p:nvPr/>
        </p:nvCxnSpPr>
        <p:spPr>
          <a:xfrm>
            <a:off x="416278" y="3849398"/>
            <a:ext cx="683468" cy="404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71805" y="4809208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954212" y="3231866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9407707" y="3570420"/>
            <a:ext cx="325967" cy="605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0334098" y="2895850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cxnSpLocks/>
          </p:cNvCxnSpPr>
          <p:nvPr/>
        </p:nvCxnSpPr>
        <p:spPr>
          <a:xfrm>
            <a:off x="10748611" y="3241533"/>
            <a:ext cx="117123" cy="910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1661" y="5470928"/>
            <a:ext cx="233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Node temp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curr.next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temp.next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temp;</a:t>
            </a: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032" y="5230211"/>
            <a:ext cx="25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curr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!=null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){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12452" y="6488668"/>
            <a:ext cx="196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4894440" y="5230211"/>
            <a:ext cx="1416050" cy="369332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/>
          <p:nvPr/>
        </p:nvSpPr>
        <p:spPr>
          <a:xfrm>
            <a:off x="6299200" y="5398454"/>
            <a:ext cx="980749" cy="595946"/>
          </a:xfrm>
          <a:custGeom>
            <a:avLst/>
            <a:gdLst>
              <a:gd name="connsiteX0" fmla="*/ 0 w 980749"/>
              <a:gd name="connsiteY0" fmla="*/ 31502 h 595946"/>
              <a:gd name="connsiteX1" fmla="*/ 767644 w 980749"/>
              <a:gd name="connsiteY1" fmla="*/ 31502 h 595946"/>
              <a:gd name="connsiteX2" fmla="*/ 970844 w 980749"/>
              <a:gd name="connsiteY2" fmla="*/ 358879 h 595946"/>
              <a:gd name="connsiteX3" fmla="*/ 530578 w 980749"/>
              <a:gd name="connsiteY3" fmla="*/ 595946 h 59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0749" h="595946">
                <a:moveTo>
                  <a:pt x="0" y="31502"/>
                </a:moveTo>
                <a:cubicBezTo>
                  <a:pt x="302918" y="4220"/>
                  <a:pt x="605837" y="-23061"/>
                  <a:pt x="767644" y="31502"/>
                </a:cubicBezTo>
                <a:cubicBezTo>
                  <a:pt x="929451" y="86065"/>
                  <a:pt x="1010355" y="264805"/>
                  <a:pt x="970844" y="358879"/>
                </a:cubicBezTo>
                <a:cubicBezTo>
                  <a:pt x="931333" y="452953"/>
                  <a:pt x="730955" y="524449"/>
                  <a:pt x="530578" y="59594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263089" y="5551120"/>
            <a:ext cx="3706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To avoid a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NullPointerException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37" name="Oval 36"/>
          <p:cNvSpPr/>
          <p:nvPr/>
        </p:nvSpPr>
        <p:spPr>
          <a:xfrm>
            <a:off x="5422317" y="5767786"/>
            <a:ext cx="1416050" cy="369332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80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Jason’s Solution</a:t>
            </a:r>
          </a:p>
        </p:txBody>
      </p:sp>
      <p:pic>
        <p:nvPicPr>
          <p:cNvPr id="7" name="Content Placeholder 6" descr="A picture containing text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240" y="1900321"/>
            <a:ext cx="3232110" cy="4351338"/>
          </a:xfrm>
        </p:spPr>
      </p:pic>
      <p:sp>
        <p:nvSpPr>
          <p:cNvPr id="3" name="TextBox 2"/>
          <p:cNvSpPr txBox="1"/>
          <p:nvPr/>
        </p:nvSpPr>
        <p:spPr>
          <a:xfrm>
            <a:off x="1294398" y="2815390"/>
            <a:ext cx="24765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Grade? Be honest!</a:t>
            </a:r>
          </a:p>
        </p:txBody>
      </p:sp>
      <p:sp>
        <p:nvSpPr>
          <p:cNvPr id="4" name="Oval 3"/>
          <p:cNvSpPr/>
          <p:nvPr/>
        </p:nvSpPr>
        <p:spPr>
          <a:xfrm>
            <a:off x="4644190" y="3954380"/>
            <a:ext cx="729916" cy="3689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3663" y="4387516"/>
            <a:ext cx="294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Where’s the return type? This won’t compile…</a:t>
            </a:r>
          </a:p>
        </p:txBody>
      </p:sp>
      <p:cxnSp>
        <p:nvCxnSpPr>
          <p:cNvPr id="8" name="Connector: Curved 7"/>
          <p:cNvCxnSpPr/>
          <p:nvPr/>
        </p:nvCxnSpPr>
        <p:spPr>
          <a:xfrm flipV="1">
            <a:off x="2943726" y="4203032"/>
            <a:ext cx="1596190" cy="629612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/>
          <p:cNvSpPr/>
          <p:nvPr/>
        </p:nvSpPr>
        <p:spPr>
          <a:xfrm>
            <a:off x="6529137" y="4203032"/>
            <a:ext cx="393031" cy="914400"/>
          </a:xfrm>
          <a:prstGeom prst="rightBrac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7813" y="4249016"/>
            <a:ext cx="4829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You can also make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inorderTraversal</a:t>
            </a:r>
            <a:r>
              <a:rPr lang="en-US" dirty="0">
                <a:solidFill>
                  <a:srgbClr val="0070C0"/>
                </a:solidFill>
              </a:rPr>
              <a:t> an instance method of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BinTree.Node</a:t>
            </a:r>
            <a:r>
              <a:rPr lang="en-US" dirty="0">
                <a:solidFill>
                  <a:srgbClr val="0070C0"/>
                </a:solidFill>
                <a:latin typeface="Calibri (Body)"/>
              </a:rPr>
              <a:t>, in order to avoid the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Node </a:t>
            </a:r>
            <a:r>
              <a:rPr lang="en-US" dirty="0">
                <a:solidFill>
                  <a:srgbClr val="0070C0"/>
                </a:solidFill>
                <a:latin typeface="Calibri (Body)"/>
              </a:rPr>
              <a:t>argument</a:t>
            </a:r>
          </a:p>
        </p:txBody>
      </p:sp>
    </p:spTree>
    <p:extLst>
      <p:ext uri="{BB962C8B-B14F-4D97-AF65-F5344CB8AC3E}">
        <p14:creationId xmlns:p14="http://schemas.microsoft.com/office/powerpoint/2010/main" val="15923098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method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058" y="2862185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5" name="Oval 4"/>
          <p:cNvSpPr/>
          <p:nvPr/>
        </p:nvSpPr>
        <p:spPr>
          <a:xfrm>
            <a:off x="1003324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16880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30436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43992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57548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071104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284660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498216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/>
          <p:cNvCxnSpPr>
            <a:cxnSpLocks/>
            <a:stCxn id="5" idx="7"/>
            <a:endCxn id="50" idx="0"/>
          </p:cNvCxnSpPr>
          <p:nvPr/>
        </p:nvCxnSpPr>
        <p:spPr>
          <a:xfrm rot="16200000" flipH="1" flipV="1">
            <a:off x="573582" y="3374286"/>
            <a:ext cx="554901" cy="1017623"/>
          </a:xfrm>
          <a:prstGeom prst="curvedConnector3">
            <a:avLst>
              <a:gd name="adj1" fmla="val -531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cxnSpLocks/>
            <a:endCxn id="5" idx="7"/>
          </p:cNvCxnSpPr>
          <p:nvPr/>
        </p:nvCxnSpPr>
        <p:spPr>
          <a:xfrm rot="10800000" flipV="1">
            <a:off x="1359844" y="3550806"/>
            <a:ext cx="1065880" cy="54842"/>
          </a:xfrm>
          <a:prstGeom prst="curvedConnector4">
            <a:avLst>
              <a:gd name="adj1" fmla="val -4766"/>
              <a:gd name="adj2" fmla="val -31683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cxnSpLocks/>
            <a:stCxn id="12" idx="0"/>
            <a:endCxn id="11" idx="7"/>
          </p:cNvCxnSpPr>
          <p:nvPr/>
        </p:nvCxnSpPr>
        <p:spPr>
          <a:xfrm rot="16200000" flipH="1" flipV="1">
            <a:off x="3073276" y="3039642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cxnSpLocks/>
            <a:stCxn id="13" idx="0"/>
            <a:endCxn id="12" idx="7"/>
          </p:cNvCxnSpPr>
          <p:nvPr/>
        </p:nvCxnSpPr>
        <p:spPr>
          <a:xfrm rot="16200000" flipH="1" flipV="1">
            <a:off x="4286832" y="3039642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4" idx="0"/>
            <a:endCxn id="13" idx="0"/>
          </p:cNvCxnSpPr>
          <p:nvPr/>
        </p:nvCxnSpPr>
        <p:spPr>
          <a:xfrm rot="16200000" flipV="1">
            <a:off x="5459615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6673171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6" idx="0"/>
            <a:endCxn id="15" idx="0"/>
          </p:cNvCxnSpPr>
          <p:nvPr/>
        </p:nvCxnSpPr>
        <p:spPr>
          <a:xfrm rot="16200000" flipV="1">
            <a:off x="7886727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>
            <a:cxnSpLocks/>
            <a:stCxn id="17" idx="0"/>
            <a:endCxn id="16" idx="0"/>
          </p:cNvCxnSpPr>
          <p:nvPr/>
        </p:nvCxnSpPr>
        <p:spPr>
          <a:xfrm rot="16200000" flipV="1">
            <a:off x="9100283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24812" y="3533169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cxnSp>
        <p:nvCxnSpPr>
          <p:cNvPr id="48" name="Straight Arrow Connector 47"/>
          <p:cNvCxnSpPr>
            <a:cxnSpLocks/>
            <a:stCxn id="4" idx="2"/>
            <a:endCxn id="5" idx="1"/>
          </p:cNvCxnSpPr>
          <p:nvPr/>
        </p:nvCxnSpPr>
        <p:spPr>
          <a:xfrm>
            <a:off x="381025" y="3200739"/>
            <a:ext cx="683468" cy="404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36552" y="4160549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918959" y="2583207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9372454" y="2921761"/>
            <a:ext cx="325967" cy="605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0298845" y="2247191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cxnSpLocks/>
          </p:cNvCxnSpPr>
          <p:nvPr/>
        </p:nvCxnSpPr>
        <p:spPr>
          <a:xfrm>
            <a:off x="10713358" y="2592874"/>
            <a:ext cx="117123" cy="910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35" y="4876317"/>
            <a:ext cx="982134" cy="98213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786956" y="5070765"/>
            <a:ext cx="323852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Clearly we can’t leave the list like this….</a:t>
            </a:r>
          </a:p>
        </p:txBody>
      </p:sp>
    </p:spTree>
    <p:extLst>
      <p:ext uri="{BB962C8B-B14F-4D97-AF65-F5344CB8AC3E}">
        <p14:creationId xmlns:p14="http://schemas.microsoft.com/office/powerpoint/2010/main" val="4762200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method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058" y="2862185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5" name="Oval 4"/>
          <p:cNvSpPr/>
          <p:nvPr/>
        </p:nvSpPr>
        <p:spPr>
          <a:xfrm>
            <a:off x="1003324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16880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30436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43992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57548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071104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284660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498216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/>
          <p:cNvCxnSpPr>
            <a:cxnSpLocks/>
            <a:stCxn id="5" idx="7"/>
            <a:endCxn id="50" idx="0"/>
          </p:cNvCxnSpPr>
          <p:nvPr/>
        </p:nvCxnSpPr>
        <p:spPr>
          <a:xfrm rot="16200000" flipH="1" flipV="1">
            <a:off x="573582" y="3374286"/>
            <a:ext cx="554901" cy="1017623"/>
          </a:xfrm>
          <a:prstGeom prst="curvedConnector3">
            <a:avLst>
              <a:gd name="adj1" fmla="val -531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cxnSpLocks/>
            <a:endCxn id="5" idx="7"/>
          </p:cNvCxnSpPr>
          <p:nvPr/>
        </p:nvCxnSpPr>
        <p:spPr>
          <a:xfrm rot="10800000" flipV="1">
            <a:off x="1359844" y="3550806"/>
            <a:ext cx="1065880" cy="54842"/>
          </a:xfrm>
          <a:prstGeom prst="curvedConnector4">
            <a:avLst>
              <a:gd name="adj1" fmla="val -4766"/>
              <a:gd name="adj2" fmla="val -31683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cxnSpLocks/>
            <a:stCxn id="12" idx="0"/>
            <a:endCxn id="11" idx="7"/>
          </p:cNvCxnSpPr>
          <p:nvPr/>
        </p:nvCxnSpPr>
        <p:spPr>
          <a:xfrm rot="16200000" flipH="1" flipV="1">
            <a:off x="3073276" y="3039642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cxnSpLocks/>
            <a:stCxn id="13" idx="0"/>
            <a:endCxn id="12" idx="7"/>
          </p:cNvCxnSpPr>
          <p:nvPr/>
        </p:nvCxnSpPr>
        <p:spPr>
          <a:xfrm rot="16200000" flipH="1" flipV="1">
            <a:off x="4286832" y="3039642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4" idx="0"/>
            <a:endCxn id="13" idx="0"/>
          </p:cNvCxnSpPr>
          <p:nvPr/>
        </p:nvCxnSpPr>
        <p:spPr>
          <a:xfrm rot="16200000" flipV="1">
            <a:off x="5459615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6673171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6" idx="0"/>
            <a:endCxn id="15" idx="0"/>
          </p:cNvCxnSpPr>
          <p:nvPr/>
        </p:nvCxnSpPr>
        <p:spPr>
          <a:xfrm rot="16200000" flipV="1">
            <a:off x="7886727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>
            <a:cxnSpLocks/>
            <a:stCxn id="17" idx="0"/>
            <a:endCxn id="16" idx="0"/>
          </p:cNvCxnSpPr>
          <p:nvPr/>
        </p:nvCxnSpPr>
        <p:spPr>
          <a:xfrm rot="16200000" flipV="1">
            <a:off x="9100283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24812" y="3533169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cxnSp>
        <p:nvCxnSpPr>
          <p:cNvPr id="48" name="Straight Arrow Connector 47"/>
          <p:cNvCxnSpPr>
            <a:cxnSpLocks/>
            <a:stCxn id="4" idx="2"/>
            <a:endCxn id="5" idx="1"/>
          </p:cNvCxnSpPr>
          <p:nvPr/>
        </p:nvCxnSpPr>
        <p:spPr>
          <a:xfrm>
            <a:off x="381025" y="3200739"/>
            <a:ext cx="683468" cy="404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36552" y="4160549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918959" y="2583207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9372454" y="2921761"/>
            <a:ext cx="325967" cy="605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0298845" y="2247191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cxnSpLocks/>
          </p:cNvCxnSpPr>
          <p:nvPr/>
        </p:nvCxnSpPr>
        <p:spPr>
          <a:xfrm>
            <a:off x="10713358" y="2592874"/>
            <a:ext cx="117123" cy="910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10214" y="4904041"/>
            <a:ext cx="4730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Write down a piece of Java code </a:t>
            </a:r>
            <a:br>
              <a:rPr lang="en-US" sz="2400" b="1" dirty="0">
                <a:solidFill>
                  <a:srgbClr val="FF0000"/>
                </a:solidFill>
              </a:rPr>
            </a:br>
            <a:r>
              <a:rPr lang="en-US" sz="2400" b="1" dirty="0">
                <a:solidFill>
                  <a:srgbClr val="FF0000"/>
                </a:solidFill>
              </a:rPr>
              <a:t>that helps us backtrack one node!</a:t>
            </a:r>
          </a:p>
        </p:txBody>
      </p:sp>
    </p:spTree>
    <p:extLst>
      <p:ext uri="{BB962C8B-B14F-4D97-AF65-F5344CB8AC3E}">
        <p14:creationId xmlns:p14="http://schemas.microsoft.com/office/powerpoint/2010/main" val="41652674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method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058" y="2862185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5" name="Oval 4"/>
          <p:cNvSpPr/>
          <p:nvPr/>
        </p:nvSpPr>
        <p:spPr>
          <a:xfrm>
            <a:off x="1003324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16880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30436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43992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57548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071104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284660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498216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/>
          <p:cNvCxnSpPr>
            <a:cxnSpLocks/>
            <a:stCxn id="5" idx="7"/>
            <a:endCxn id="50" idx="0"/>
          </p:cNvCxnSpPr>
          <p:nvPr/>
        </p:nvCxnSpPr>
        <p:spPr>
          <a:xfrm rot="16200000" flipH="1" flipV="1">
            <a:off x="573582" y="3374286"/>
            <a:ext cx="554901" cy="1017623"/>
          </a:xfrm>
          <a:prstGeom prst="curvedConnector3">
            <a:avLst>
              <a:gd name="adj1" fmla="val -531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cxnSpLocks/>
            <a:endCxn id="5" idx="7"/>
          </p:cNvCxnSpPr>
          <p:nvPr/>
        </p:nvCxnSpPr>
        <p:spPr>
          <a:xfrm rot="10800000" flipV="1">
            <a:off x="1359844" y="3550806"/>
            <a:ext cx="1065880" cy="54842"/>
          </a:xfrm>
          <a:prstGeom prst="curvedConnector4">
            <a:avLst>
              <a:gd name="adj1" fmla="val -4766"/>
              <a:gd name="adj2" fmla="val -31683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cxnSpLocks/>
            <a:stCxn id="12" idx="0"/>
            <a:endCxn id="11" idx="7"/>
          </p:cNvCxnSpPr>
          <p:nvPr/>
        </p:nvCxnSpPr>
        <p:spPr>
          <a:xfrm rot="16200000" flipH="1" flipV="1">
            <a:off x="3073276" y="3039642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cxnSpLocks/>
            <a:stCxn id="13" idx="0"/>
            <a:endCxn id="12" idx="7"/>
          </p:cNvCxnSpPr>
          <p:nvPr/>
        </p:nvCxnSpPr>
        <p:spPr>
          <a:xfrm rot="16200000" flipH="1" flipV="1">
            <a:off x="4286832" y="3039642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4" idx="0"/>
            <a:endCxn id="13" idx="0"/>
          </p:cNvCxnSpPr>
          <p:nvPr/>
        </p:nvCxnSpPr>
        <p:spPr>
          <a:xfrm rot="16200000" flipV="1">
            <a:off x="5459615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6673171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6" idx="0"/>
            <a:endCxn id="15" idx="0"/>
          </p:cNvCxnSpPr>
          <p:nvPr/>
        </p:nvCxnSpPr>
        <p:spPr>
          <a:xfrm rot="16200000" flipV="1">
            <a:off x="7886727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>
            <a:cxnSpLocks/>
            <a:stCxn id="17" idx="0"/>
            <a:endCxn id="16" idx="0"/>
          </p:cNvCxnSpPr>
          <p:nvPr/>
        </p:nvCxnSpPr>
        <p:spPr>
          <a:xfrm rot="16200000" flipV="1">
            <a:off x="9100283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24812" y="3533169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cxnSp>
        <p:nvCxnSpPr>
          <p:cNvPr id="48" name="Straight Arrow Connector 47"/>
          <p:cNvCxnSpPr>
            <a:cxnSpLocks/>
            <a:stCxn id="4" idx="2"/>
            <a:endCxn id="5" idx="1"/>
          </p:cNvCxnSpPr>
          <p:nvPr/>
        </p:nvCxnSpPr>
        <p:spPr>
          <a:xfrm>
            <a:off x="381025" y="3200739"/>
            <a:ext cx="683468" cy="404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36552" y="4160549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918959" y="2583207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9372454" y="2921761"/>
            <a:ext cx="325967" cy="605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0298845" y="2247191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cxnSpLocks/>
          </p:cNvCxnSpPr>
          <p:nvPr/>
        </p:nvCxnSpPr>
        <p:spPr>
          <a:xfrm>
            <a:off x="10713358" y="2592874"/>
            <a:ext cx="117123" cy="910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689148" y="4580876"/>
            <a:ext cx="233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Node temp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prev.next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temp.next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temp;</a:t>
            </a:r>
          </a:p>
        </p:txBody>
      </p:sp>
    </p:spTree>
    <p:extLst>
      <p:ext uri="{BB962C8B-B14F-4D97-AF65-F5344CB8AC3E}">
        <p14:creationId xmlns:p14="http://schemas.microsoft.com/office/powerpoint/2010/main" val="33366858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 method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058" y="2862185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5" name="Oval 4"/>
          <p:cNvSpPr/>
          <p:nvPr/>
        </p:nvSpPr>
        <p:spPr>
          <a:xfrm>
            <a:off x="1003324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16880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30436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43992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57548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071104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284660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498216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/>
          <p:cNvCxnSpPr>
            <a:cxnSpLocks/>
            <a:stCxn id="5" idx="7"/>
            <a:endCxn id="50" idx="0"/>
          </p:cNvCxnSpPr>
          <p:nvPr/>
        </p:nvCxnSpPr>
        <p:spPr>
          <a:xfrm rot="16200000" flipH="1" flipV="1">
            <a:off x="573582" y="3374286"/>
            <a:ext cx="554901" cy="1017623"/>
          </a:xfrm>
          <a:prstGeom prst="curvedConnector3">
            <a:avLst>
              <a:gd name="adj1" fmla="val -531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cxnSpLocks/>
            <a:endCxn id="5" idx="7"/>
          </p:cNvCxnSpPr>
          <p:nvPr/>
        </p:nvCxnSpPr>
        <p:spPr>
          <a:xfrm rot="10800000" flipV="1">
            <a:off x="1359844" y="3550806"/>
            <a:ext cx="1065880" cy="54842"/>
          </a:xfrm>
          <a:prstGeom prst="curvedConnector4">
            <a:avLst>
              <a:gd name="adj1" fmla="val -4766"/>
              <a:gd name="adj2" fmla="val -31683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cxnSpLocks/>
            <a:stCxn id="12" idx="0"/>
            <a:endCxn id="11" idx="7"/>
          </p:cNvCxnSpPr>
          <p:nvPr/>
        </p:nvCxnSpPr>
        <p:spPr>
          <a:xfrm rot="16200000" flipH="1" flipV="1">
            <a:off x="3073276" y="3039642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cxnSpLocks/>
            <a:stCxn id="13" idx="0"/>
            <a:endCxn id="12" idx="7"/>
          </p:cNvCxnSpPr>
          <p:nvPr/>
        </p:nvCxnSpPr>
        <p:spPr>
          <a:xfrm rot="16200000" flipH="1" flipV="1">
            <a:off x="4286832" y="3039642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4" idx="0"/>
            <a:endCxn id="13" idx="0"/>
          </p:cNvCxnSpPr>
          <p:nvPr/>
        </p:nvCxnSpPr>
        <p:spPr>
          <a:xfrm rot="16200000" flipV="1">
            <a:off x="5459615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6673171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6" idx="0"/>
            <a:endCxn id="15" idx="0"/>
          </p:cNvCxnSpPr>
          <p:nvPr/>
        </p:nvCxnSpPr>
        <p:spPr>
          <a:xfrm rot="16200000" flipV="1">
            <a:off x="7886727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>
            <a:cxnSpLocks/>
            <a:stCxn id="17" idx="0"/>
            <a:endCxn id="16" idx="0"/>
          </p:cNvCxnSpPr>
          <p:nvPr/>
        </p:nvCxnSpPr>
        <p:spPr>
          <a:xfrm rot="16200000" flipV="1">
            <a:off x="9100283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24812" y="3533169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cxnSp>
        <p:nvCxnSpPr>
          <p:cNvPr id="48" name="Straight Arrow Connector 47"/>
          <p:cNvCxnSpPr>
            <a:cxnSpLocks/>
            <a:stCxn id="4" idx="2"/>
            <a:endCxn id="5" idx="1"/>
          </p:cNvCxnSpPr>
          <p:nvPr/>
        </p:nvCxnSpPr>
        <p:spPr>
          <a:xfrm>
            <a:off x="381025" y="3200739"/>
            <a:ext cx="683468" cy="404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36552" y="4160549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918959" y="2583207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9372454" y="2921761"/>
            <a:ext cx="325967" cy="605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0298845" y="2247191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cxnSpLocks/>
          </p:cNvCxnSpPr>
          <p:nvPr/>
        </p:nvCxnSpPr>
        <p:spPr>
          <a:xfrm>
            <a:off x="10713358" y="2592874"/>
            <a:ext cx="117123" cy="910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151496" y="4599072"/>
            <a:ext cx="233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Node temp = </a:t>
            </a:r>
            <a:r>
              <a:rPr lang="en-US" u="sng" dirty="0" err="1">
                <a:solidFill>
                  <a:srgbClr val="00B050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prev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.next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temp.next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temp;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82159" y="4529007"/>
            <a:ext cx="233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Node temp =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curr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.next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temp.next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= temp;</a:t>
            </a: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1496" y="4307418"/>
            <a:ext cx="234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>
                <a:solidFill>
                  <a:schemeClr val="accent5">
                    <a:lumMod val="50000"/>
                  </a:schemeClr>
                </a:solidFill>
              </a:rPr>
              <a:t>Going back one node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53033" y="4259972"/>
            <a:ext cx="246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>
                <a:solidFill>
                  <a:schemeClr val="accent5">
                    <a:lumMod val="50000"/>
                  </a:schemeClr>
                </a:solidFill>
              </a:rPr>
              <a:t>Going forward one node</a:t>
            </a:r>
          </a:p>
        </p:txBody>
      </p:sp>
    </p:spTree>
    <p:extLst>
      <p:ext uri="{BB962C8B-B14F-4D97-AF65-F5344CB8AC3E}">
        <p14:creationId xmlns:p14="http://schemas.microsoft.com/office/powerpoint/2010/main" val="23941203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method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058" y="2862185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5" name="Oval 4"/>
          <p:cNvSpPr/>
          <p:nvPr/>
        </p:nvSpPr>
        <p:spPr>
          <a:xfrm>
            <a:off x="1003324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16880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30436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43992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57548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071104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284660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498216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/>
          <p:cNvCxnSpPr>
            <a:cxnSpLocks/>
            <a:stCxn id="5" idx="7"/>
            <a:endCxn id="50" idx="0"/>
          </p:cNvCxnSpPr>
          <p:nvPr/>
        </p:nvCxnSpPr>
        <p:spPr>
          <a:xfrm rot="16200000" flipH="1" flipV="1">
            <a:off x="573582" y="3374286"/>
            <a:ext cx="554901" cy="1017623"/>
          </a:xfrm>
          <a:prstGeom prst="curvedConnector3">
            <a:avLst>
              <a:gd name="adj1" fmla="val -531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cxnSpLocks/>
            <a:endCxn id="5" idx="7"/>
          </p:cNvCxnSpPr>
          <p:nvPr/>
        </p:nvCxnSpPr>
        <p:spPr>
          <a:xfrm rot="10800000" flipV="1">
            <a:off x="1359844" y="3550806"/>
            <a:ext cx="1065880" cy="54842"/>
          </a:xfrm>
          <a:prstGeom prst="curvedConnector4">
            <a:avLst>
              <a:gd name="adj1" fmla="val -4766"/>
              <a:gd name="adj2" fmla="val -31683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cxnSpLocks/>
            <a:stCxn id="12" idx="0"/>
            <a:endCxn id="11" idx="7"/>
          </p:cNvCxnSpPr>
          <p:nvPr/>
        </p:nvCxnSpPr>
        <p:spPr>
          <a:xfrm rot="16200000" flipH="1" flipV="1">
            <a:off x="3073276" y="3039642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cxnSpLocks/>
            <a:stCxn id="13" idx="0"/>
            <a:endCxn id="12" idx="7"/>
          </p:cNvCxnSpPr>
          <p:nvPr/>
        </p:nvCxnSpPr>
        <p:spPr>
          <a:xfrm rot="16200000" flipH="1" flipV="1">
            <a:off x="4286832" y="3039642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4" idx="0"/>
            <a:endCxn id="13" idx="0"/>
          </p:cNvCxnSpPr>
          <p:nvPr/>
        </p:nvCxnSpPr>
        <p:spPr>
          <a:xfrm rot="16200000" flipV="1">
            <a:off x="5459615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6673171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6" idx="0"/>
            <a:endCxn id="15" idx="0"/>
          </p:cNvCxnSpPr>
          <p:nvPr/>
        </p:nvCxnSpPr>
        <p:spPr>
          <a:xfrm rot="16200000" flipV="1">
            <a:off x="7886727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>
            <a:cxnSpLocks/>
            <a:stCxn id="17" idx="0"/>
            <a:endCxn id="46" idx="0"/>
          </p:cNvCxnSpPr>
          <p:nvPr/>
        </p:nvCxnSpPr>
        <p:spPr>
          <a:xfrm rot="5400000" flipH="1" flipV="1">
            <a:off x="10265596" y="2974634"/>
            <a:ext cx="6350" cy="1123420"/>
          </a:xfrm>
          <a:prstGeom prst="curvedConnector3">
            <a:avLst>
              <a:gd name="adj1" fmla="val 37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24812" y="3533169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cxnSp>
        <p:nvCxnSpPr>
          <p:cNvPr id="48" name="Straight Arrow Connector 47"/>
          <p:cNvCxnSpPr>
            <a:cxnSpLocks/>
            <a:stCxn id="4" idx="2"/>
            <a:endCxn id="5" idx="1"/>
          </p:cNvCxnSpPr>
          <p:nvPr/>
        </p:nvCxnSpPr>
        <p:spPr>
          <a:xfrm>
            <a:off x="381025" y="3200739"/>
            <a:ext cx="683468" cy="404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36552" y="4160549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94124" y="2498404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8213063" y="2854674"/>
            <a:ext cx="325967" cy="605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172249" y="2423597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cxnSpLocks/>
            <a:endCxn id="17" idx="0"/>
          </p:cNvCxnSpPr>
          <p:nvPr/>
        </p:nvCxnSpPr>
        <p:spPr>
          <a:xfrm>
            <a:off x="9524334" y="2768501"/>
            <a:ext cx="182727" cy="7710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689148" y="4580876"/>
            <a:ext cx="233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Node temp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prev.next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temp.next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temp;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33818" y="4384109"/>
            <a:ext cx="196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… ? …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){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09263" y="5565083"/>
            <a:ext cx="27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28767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method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058" y="2862185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5" name="Oval 4"/>
          <p:cNvSpPr/>
          <p:nvPr/>
        </p:nvSpPr>
        <p:spPr>
          <a:xfrm>
            <a:off x="1003324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16880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30436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43992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57548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071104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284660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498216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/>
          <p:cNvCxnSpPr>
            <a:cxnSpLocks/>
            <a:stCxn id="5" idx="7"/>
            <a:endCxn id="50" idx="0"/>
          </p:cNvCxnSpPr>
          <p:nvPr/>
        </p:nvCxnSpPr>
        <p:spPr>
          <a:xfrm rot="16200000" flipH="1" flipV="1">
            <a:off x="573582" y="3374286"/>
            <a:ext cx="554901" cy="1017623"/>
          </a:xfrm>
          <a:prstGeom prst="curvedConnector3">
            <a:avLst>
              <a:gd name="adj1" fmla="val -531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cxnSpLocks/>
            <a:endCxn id="5" idx="7"/>
          </p:cNvCxnSpPr>
          <p:nvPr/>
        </p:nvCxnSpPr>
        <p:spPr>
          <a:xfrm rot="10800000" flipV="1">
            <a:off x="1359844" y="3550806"/>
            <a:ext cx="1065880" cy="54842"/>
          </a:xfrm>
          <a:prstGeom prst="curvedConnector4">
            <a:avLst>
              <a:gd name="adj1" fmla="val -4766"/>
              <a:gd name="adj2" fmla="val -31683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cxnSpLocks/>
            <a:stCxn id="12" idx="0"/>
            <a:endCxn id="11" idx="7"/>
          </p:cNvCxnSpPr>
          <p:nvPr/>
        </p:nvCxnSpPr>
        <p:spPr>
          <a:xfrm rot="16200000" flipH="1" flipV="1">
            <a:off x="3073276" y="3039642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cxnSpLocks/>
            <a:stCxn id="13" idx="0"/>
            <a:endCxn id="12" idx="7"/>
          </p:cNvCxnSpPr>
          <p:nvPr/>
        </p:nvCxnSpPr>
        <p:spPr>
          <a:xfrm rot="16200000" flipH="1" flipV="1">
            <a:off x="4286832" y="3039642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4" idx="0"/>
            <a:endCxn id="13" idx="0"/>
          </p:cNvCxnSpPr>
          <p:nvPr/>
        </p:nvCxnSpPr>
        <p:spPr>
          <a:xfrm rot="16200000" flipV="1">
            <a:off x="5459615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6673171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6" idx="0"/>
            <a:endCxn id="17" idx="0"/>
          </p:cNvCxnSpPr>
          <p:nvPr/>
        </p:nvCxnSpPr>
        <p:spPr>
          <a:xfrm rot="5400000" flipH="1" flipV="1">
            <a:off x="9100283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>
            <a:cxnSpLocks/>
            <a:stCxn id="17" idx="0"/>
            <a:endCxn id="46" idx="0"/>
          </p:cNvCxnSpPr>
          <p:nvPr/>
        </p:nvCxnSpPr>
        <p:spPr>
          <a:xfrm rot="5400000" flipH="1" flipV="1">
            <a:off x="10265596" y="2974634"/>
            <a:ext cx="6350" cy="1123420"/>
          </a:xfrm>
          <a:prstGeom prst="curvedConnector3">
            <a:avLst>
              <a:gd name="adj1" fmla="val 37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24812" y="3533169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cxnSp>
        <p:nvCxnSpPr>
          <p:cNvPr id="48" name="Straight Arrow Connector 47"/>
          <p:cNvCxnSpPr>
            <a:cxnSpLocks/>
            <a:stCxn id="4" idx="2"/>
            <a:endCxn id="5" idx="1"/>
          </p:cNvCxnSpPr>
          <p:nvPr/>
        </p:nvCxnSpPr>
        <p:spPr>
          <a:xfrm>
            <a:off x="381025" y="3200739"/>
            <a:ext cx="683468" cy="404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36552" y="4160549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787140" y="2423597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Straight Arrow Connector 54"/>
          <p:cNvCxnSpPr>
            <a:cxnSpLocks/>
            <a:stCxn id="53" idx="2"/>
          </p:cNvCxnSpPr>
          <p:nvPr/>
        </p:nvCxnSpPr>
        <p:spPr>
          <a:xfrm>
            <a:off x="7113107" y="2762151"/>
            <a:ext cx="166841" cy="636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8078525" y="2344018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cxnSpLocks/>
            <a:endCxn id="16" idx="0"/>
          </p:cNvCxnSpPr>
          <p:nvPr/>
        </p:nvCxnSpPr>
        <p:spPr>
          <a:xfrm>
            <a:off x="8402140" y="2701033"/>
            <a:ext cx="91365" cy="838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689148" y="4580876"/>
            <a:ext cx="233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Node temp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prev.next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temp.next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temp;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33818" y="4384109"/>
            <a:ext cx="196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… ? …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){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09263" y="5565083"/>
            <a:ext cx="27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43905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method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058" y="2862185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5" name="Oval 4"/>
          <p:cNvSpPr/>
          <p:nvPr/>
        </p:nvSpPr>
        <p:spPr>
          <a:xfrm>
            <a:off x="1003324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16880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30436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43992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57548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071104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284660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498216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/>
          <p:cNvCxnSpPr>
            <a:cxnSpLocks/>
            <a:stCxn id="5" idx="7"/>
            <a:endCxn id="50" idx="0"/>
          </p:cNvCxnSpPr>
          <p:nvPr/>
        </p:nvCxnSpPr>
        <p:spPr>
          <a:xfrm rot="16200000" flipH="1" flipV="1">
            <a:off x="573582" y="3374286"/>
            <a:ext cx="554901" cy="1017623"/>
          </a:xfrm>
          <a:prstGeom prst="curvedConnector3">
            <a:avLst>
              <a:gd name="adj1" fmla="val -531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cxnSpLocks/>
            <a:endCxn id="5" idx="7"/>
          </p:cNvCxnSpPr>
          <p:nvPr/>
        </p:nvCxnSpPr>
        <p:spPr>
          <a:xfrm rot="10800000" flipV="1">
            <a:off x="1359844" y="3550806"/>
            <a:ext cx="1065880" cy="54842"/>
          </a:xfrm>
          <a:prstGeom prst="curvedConnector4">
            <a:avLst>
              <a:gd name="adj1" fmla="val -4766"/>
              <a:gd name="adj2" fmla="val -31683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cxnSpLocks/>
            <a:stCxn id="12" idx="0"/>
            <a:endCxn id="11" idx="7"/>
          </p:cNvCxnSpPr>
          <p:nvPr/>
        </p:nvCxnSpPr>
        <p:spPr>
          <a:xfrm rot="16200000" flipH="1" flipV="1">
            <a:off x="3073276" y="3039642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cxnSpLocks/>
            <a:stCxn id="13" idx="0"/>
            <a:endCxn id="12" idx="7"/>
          </p:cNvCxnSpPr>
          <p:nvPr/>
        </p:nvCxnSpPr>
        <p:spPr>
          <a:xfrm rot="16200000" flipH="1" flipV="1">
            <a:off x="4286832" y="3039642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4" idx="0"/>
            <a:endCxn id="13" idx="0"/>
          </p:cNvCxnSpPr>
          <p:nvPr/>
        </p:nvCxnSpPr>
        <p:spPr>
          <a:xfrm rot="16200000" flipV="1">
            <a:off x="5459615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cxnSpLocks/>
            <a:stCxn id="15" idx="0"/>
            <a:endCxn id="16" idx="0"/>
          </p:cNvCxnSpPr>
          <p:nvPr/>
        </p:nvCxnSpPr>
        <p:spPr>
          <a:xfrm rot="5400000" flipH="1" flipV="1">
            <a:off x="7886727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6" idx="0"/>
            <a:endCxn id="17" idx="0"/>
          </p:cNvCxnSpPr>
          <p:nvPr/>
        </p:nvCxnSpPr>
        <p:spPr>
          <a:xfrm rot="5400000" flipH="1" flipV="1">
            <a:off x="9100283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>
            <a:cxnSpLocks/>
            <a:stCxn id="17" idx="0"/>
            <a:endCxn id="46" idx="0"/>
          </p:cNvCxnSpPr>
          <p:nvPr/>
        </p:nvCxnSpPr>
        <p:spPr>
          <a:xfrm rot="5400000" flipH="1" flipV="1">
            <a:off x="10265596" y="2974634"/>
            <a:ext cx="6350" cy="1123420"/>
          </a:xfrm>
          <a:prstGeom prst="curvedConnector3">
            <a:avLst>
              <a:gd name="adj1" fmla="val 37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24812" y="3533169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cxnSp>
        <p:nvCxnSpPr>
          <p:cNvPr id="48" name="Straight Arrow Connector 47"/>
          <p:cNvCxnSpPr>
            <a:cxnSpLocks/>
            <a:stCxn id="4" idx="2"/>
            <a:endCxn id="5" idx="1"/>
          </p:cNvCxnSpPr>
          <p:nvPr/>
        </p:nvCxnSpPr>
        <p:spPr>
          <a:xfrm>
            <a:off x="381025" y="3200739"/>
            <a:ext cx="683468" cy="404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36552" y="4160549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618899" y="2502049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Straight Arrow Connector 54"/>
          <p:cNvCxnSpPr>
            <a:cxnSpLocks/>
            <a:stCxn id="53" idx="2"/>
          </p:cNvCxnSpPr>
          <p:nvPr/>
        </p:nvCxnSpPr>
        <p:spPr>
          <a:xfrm>
            <a:off x="5944866" y="2840603"/>
            <a:ext cx="166841" cy="636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905335" y="2387141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cxnSpLocks/>
          </p:cNvCxnSpPr>
          <p:nvPr/>
        </p:nvCxnSpPr>
        <p:spPr>
          <a:xfrm>
            <a:off x="7228950" y="2744156"/>
            <a:ext cx="91365" cy="838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689148" y="4580876"/>
            <a:ext cx="233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Node temp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prev.next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temp.next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temp;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33818" y="4384109"/>
            <a:ext cx="196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… ? …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){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09263" y="5565083"/>
            <a:ext cx="27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26861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method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058" y="2862185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5" name="Oval 4"/>
          <p:cNvSpPr/>
          <p:nvPr/>
        </p:nvSpPr>
        <p:spPr>
          <a:xfrm>
            <a:off x="1003324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16880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30436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43992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57548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071104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284660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498216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/>
          <p:cNvCxnSpPr>
            <a:cxnSpLocks/>
            <a:stCxn id="5" idx="7"/>
            <a:endCxn id="50" idx="0"/>
          </p:cNvCxnSpPr>
          <p:nvPr/>
        </p:nvCxnSpPr>
        <p:spPr>
          <a:xfrm rot="16200000" flipH="1" flipV="1">
            <a:off x="573582" y="3374286"/>
            <a:ext cx="554901" cy="1017623"/>
          </a:xfrm>
          <a:prstGeom prst="curvedConnector3">
            <a:avLst>
              <a:gd name="adj1" fmla="val -531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cxnSpLocks/>
            <a:endCxn id="5" idx="7"/>
          </p:cNvCxnSpPr>
          <p:nvPr/>
        </p:nvCxnSpPr>
        <p:spPr>
          <a:xfrm rot="10800000" flipV="1">
            <a:off x="1359844" y="3550806"/>
            <a:ext cx="1065880" cy="54842"/>
          </a:xfrm>
          <a:prstGeom prst="curvedConnector4">
            <a:avLst>
              <a:gd name="adj1" fmla="val -4766"/>
              <a:gd name="adj2" fmla="val -31683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cxnSpLocks/>
            <a:stCxn id="12" idx="0"/>
            <a:endCxn id="11" idx="7"/>
          </p:cNvCxnSpPr>
          <p:nvPr/>
        </p:nvCxnSpPr>
        <p:spPr>
          <a:xfrm rot="16200000" flipH="1" flipV="1">
            <a:off x="3073276" y="3039642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cxnSpLocks/>
            <a:stCxn id="13" idx="0"/>
            <a:endCxn id="12" idx="7"/>
          </p:cNvCxnSpPr>
          <p:nvPr/>
        </p:nvCxnSpPr>
        <p:spPr>
          <a:xfrm rot="16200000" flipH="1" flipV="1">
            <a:off x="4286832" y="3039642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4" idx="0"/>
            <a:endCxn id="15" idx="0"/>
          </p:cNvCxnSpPr>
          <p:nvPr/>
        </p:nvCxnSpPr>
        <p:spPr>
          <a:xfrm rot="5400000" flipH="1" flipV="1">
            <a:off x="6673171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cxnSpLocks/>
            <a:stCxn id="15" idx="0"/>
            <a:endCxn id="16" idx="0"/>
          </p:cNvCxnSpPr>
          <p:nvPr/>
        </p:nvCxnSpPr>
        <p:spPr>
          <a:xfrm rot="5400000" flipH="1" flipV="1">
            <a:off x="7886727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6" idx="0"/>
            <a:endCxn id="17" idx="0"/>
          </p:cNvCxnSpPr>
          <p:nvPr/>
        </p:nvCxnSpPr>
        <p:spPr>
          <a:xfrm rot="5400000" flipH="1" flipV="1">
            <a:off x="9100283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>
            <a:cxnSpLocks/>
            <a:stCxn id="17" idx="0"/>
            <a:endCxn id="46" idx="0"/>
          </p:cNvCxnSpPr>
          <p:nvPr/>
        </p:nvCxnSpPr>
        <p:spPr>
          <a:xfrm rot="5400000" flipH="1" flipV="1">
            <a:off x="10265596" y="2974634"/>
            <a:ext cx="6350" cy="1123420"/>
          </a:xfrm>
          <a:prstGeom prst="curvedConnector3">
            <a:avLst>
              <a:gd name="adj1" fmla="val 37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24812" y="3533169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cxnSp>
        <p:nvCxnSpPr>
          <p:cNvPr id="48" name="Straight Arrow Connector 47"/>
          <p:cNvCxnSpPr>
            <a:cxnSpLocks/>
            <a:stCxn id="4" idx="2"/>
            <a:endCxn id="5" idx="1"/>
          </p:cNvCxnSpPr>
          <p:nvPr/>
        </p:nvCxnSpPr>
        <p:spPr>
          <a:xfrm>
            <a:off x="381025" y="3200739"/>
            <a:ext cx="683468" cy="404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36552" y="4160549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382833" y="2482661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Straight Arrow Connector 54"/>
          <p:cNvCxnSpPr>
            <a:cxnSpLocks/>
            <a:stCxn id="53" idx="2"/>
            <a:endCxn id="13" idx="0"/>
          </p:cNvCxnSpPr>
          <p:nvPr/>
        </p:nvCxnSpPr>
        <p:spPr>
          <a:xfrm>
            <a:off x="4708800" y="2821215"/>
            <a:ext cx="144037" cy="718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669269" y="2367753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cxnSpLocks/>
          </p:cNvCxnSpPr>
          <p:nvPr/>
        </p:nvCxnSpPr>
        <p:spPr>
          <a:xfrm>
            <a:off x="5992884" y="2724768"/>
            <a:ext cx="91365" cy="838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689148" y="4580876"/>
            <a:ext cx="233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Node temp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prev.next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temp.next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temp;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33818" y="4384109"/>
            <a:ext cx="196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… ? …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){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09263" y="5565083"/>
            <a:ext cx="27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23503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method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058" y="2862185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5" name="Oval 4"/>
          <p:cNvSpPr/>
          <p:nvPr/>
        </p:nvSpPr>
        <p:spPr>
          <a:xfrm>
            <a:off x="1003324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16880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30436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43992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57548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071104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284660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498216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/>
          <p:cNvCxnSpPr>
            <a:cxnSpLocks/>
            <a:stCxn id="5" idx="7"/>
            <a:endCxn id="50" idx="0"/>
          </p:cNvCxnSpPr>
          <p:nvPr/>
        </p:nvCxnSpPr>
        <p:spPr>
          <a:xfrm rot="16200000" flipH="1" flipV="1">
            <a:off x="573582" y="3374286"/>
            <a:ext cx="554901" cy="1017623"/>
          </a:xfrm>
          <a:prstGeom prst="curvedConnector3">
            <a:avLst>
              <a:gd name="adj1" fmla="val -531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cxnSpLocks/>
            <a:endCxn id="5" idx="7"/>
          </p:cNvCxnSpPr>
          <p:nvPr/>
        </p:nvCxnSpPr>
        <p:spPr>
          <a:xfrm rot="10800000" flipV="1">
            <a:off x="1359844" y="3550806"/>
            <a:ext cx="1065880" cy="54842"/>
          </a:xfrm>
          <a:prstGeom prst="curvedConnector4">
            <a:avLst>
              <a:gd name="adj1" fmla="val -4766"/>
              <a:gd name="adj2" fmla="val -31683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cxnSpLocks/>
            <a:stCxn id="12" idx="0"/>
            <a:endCxn id="11" idx="7"/>
          </p:cNvCxnSpPr>
          <p:nvPr/>
        </p:nvCxnSpPr>
        <p:spPr>
          <a:xfrm rot="16200000" flipH="1" flipV="1">
            <a:off x="3073276" y="3039642"/>
            <a:ext cx="66129" cy="1065881"/>
          </a:xfrm>
          <a:prstGeom prst="curvedConnector3">
            <a:avLst>
              <a:gd name="adj1" fmla="val -3456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cxnSpLocks/>
            <a:stCxn id="13" idx="0"/>
            <a:endCxn id="14" idx="0"/>
          </p:cNvCxnSpPr>
          <p:nvPr/>
        </p:nvCxnSpPr>
        <p:spPr>
          <a:xfrm rot="5400000" flipH="1" flipV="1">
            <a:off x="5459615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4" idx="0"/>
            <a:endCxn id="15" idx="0"/>
          </p:cNvCxnSpPr>
          <p:nvPr/>
        </p:nvCxnSpPr>
        <p:spPr>
          <a:xfrm rot="5400000" flipH="1" flipV="1">
            <a:off x="6673171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cxnSpLocks/>
            <a:stCxn id="15" idx="0"/>
            <a:endCxn id="16" idx="0"/>
          </p:cNvCxnSpPr>
          <p:nvPr/>
        </p:nvCxnSpPr>
        <p:spPr>
          <a:xfrm rot="5400000" flipH="1" flipV="1">
            <a:off x="7886727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6" idx="0"/>
            <a:endCxn id="17" idx="0"/>
          </p:cNvCxnSpPr>
          <p:nvPr/>
        </p:nvCxnSpPr>
        <p:spPr>
          <a:xfrm rot="5400000" flipH="1" flipV="1">
            <a:off x="9100283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>
            <a:cxnSpLocks/>
            <a:stCxn id="17" idx="0"/>
            <a:endCxn id="46" idx="0"/>
          </p:cNvCxnSpPr>
          <p:nvPr/>
        </p:nvCxnSpPr>
        <p:spPr>
          <a:xfrm rot="5400000" flipH="1" flipV="1">
            <a:off x="10265596" y="2974634"/>
            <a:ext cx="6350" cy="1123420"/>
          </a:xfrm>
          <a:prstGeom prst="curvedConnector3">
            <a:avLst>
              <a:gd name="adj1" fmla="val 37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24812" y="3533169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cxnSp>
        <p:nvCxnSpPr>
          <p:cNvPr id="48" name="Straight Arrow Connector 47"/>
          <p:cNvCxnSpPr>
            <a:cxnSpLocks/>
            <a:stCxn id="4" idx="2"/>
            <a:endCxn id="5" idx="1"/>
          </p:cNvCxnSpPr>
          <p:nvPr/>
        </p:nvCxnSpPr>
        <p:spPr>
          <a:xfrm>
            <a:off x="381025" y="3200739"/>
            <a:ext cx="683468" cy="404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36552" y="4160549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163735" y="2487880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Straight Arrow Connector 54"/>
          <p:cNvCxnSpPr>
            <a:cxnSpLocks/>
            <a:stCxn id="53" idx="2"/>
          </p:cNvCxnSpPr>
          <p:nvPr/>
        </p:nvCxnSpPr>
        <p:spPr>
          <a:xfrm>
            <a:off x="3489702" y="2826434"/>
            <a:ext cx="144037" cy="718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453228" y="2353371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cxnSpLocks/>
          </p:cNvCxnSpPr>
          <p:nvPr/>
        </p:nvCxnSpPr>
        <p:spPr>
          <a:xfrm>
            <a:off x="4776843" y="2710386"/>
            <a:ext cx="91365" cy="838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689148" y="4580876"/>
            <a:ext cx="233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Node temp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prev.next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temp.next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temp;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33818" y="4384109"/>
            <a:ext cx="196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… ? …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){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09263" y="5565083"/>
            <a:ext cx="27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23993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inversion for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method uses two pointers,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curr</a:t>
            </a:r>
            <a:r>
              <a:rPr lang="en-US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058" y="2862185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5" name="Oval 4"/>
          <p:cNvSpPr/>
          <p:nvPr/>
        </p:nvSpPr>
        <p:spPr>
          <a:xfrm>
            <a:off x="1003324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16880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30436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43992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57548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071104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284660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498216" y="3539519"/>
            <a:ext cx="417689" cy="4515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/>
          <p:cNvCxnSpPr>
            <a:cxnSpLocks/>
            <a:stCxn id="5" idx="7"/>
            <a:endCxn id="50" idx="0"/>
          </p:cNvCxnSpPr>
          <p:nvPr/>
        </p:nvCxnSpPr>
        <p:spPr>
          <a:xfrm rot="16200000" flipH="1" flipV="1">
            <a:off x="573582" y="3374286"/>
            <a:ext cx="554901" cy="1017623"/>
          </a:xfrm>
          <a:prstGeom prst="curvedConnector3">
            <a:avLst>
              <a:gd name="adj1" fmla="val -531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cxnSpLocks/>
            <a:endCxn id="5" idx="7"/>
          </p:cNvCxnSpPr>
          <p:nvPr/>
        </p:nvCxnSpPr>
        <p:spPr>
          <a:xfrm rot="10800000" flipV="1">
            <a:off x="1359844" y="3550806"/>
            <a:ext cx="1065880" cy="54842"/>
          </a:xfrm>
          <a:prstGeom prst="curvedConnector4">
            <a:avLst>
              <a:gd name="adj1" fmla="val -4766"/>
              <a:gd name="adj2" fmla="val -31683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cxnSpLocks/>
            <a:stCxn id="12" idx="0"/>
            <a:endCxn id="13" idx="0"/>
          </p:cNvCxnSpPr>
          <p:nvPr/>
        </p:nvCxnSpPr>
        <p:spPr>
          <a:xfrm rot="5400000" flipH="1" flipV="1">
            <a:off x="4246059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cxnSpLocks/>
            <a:stCxn id="13" idx="0"/>
            <a:endCxn id="14" idx="0"/>
          </p:cNvCxnSpPr>
          <p:nvPr/>
        </p:nvCxnSpPr>
        <p:spPr>
          <a:xfrm rot="5400000" flipH="1" flipV="1">
            <a:off x="5459615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4" idx="0"/>
            <a:endCxn id="15" idx="0"/>
          </p:cNvCxnSpPr>
          <p:nvPr/>
        </p:nvCxnSpPr>
        <p:spPr>
          <a:xfrm rot="5400000" flipH="1" flipV="1">
            <a:off x="6673171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cxnSpLocks/>
            <a:stCxn id="15" idx="0"/>
            <a:endCxn id="16" idx="0"/>
          </p:cNvCxnSpPr>
          <p:nvPr/>
        </p:nvCxnSpPr>
        <p:spPr>
          <a:xfrm rot="5400000" flipH="1" flipV="1">
            <a:off x="7886727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6" idx="0"/>
            <a:endCxn id="17" idx="0"/>
          </p:cNvCxnSpPr>
          <p:nvPr/>
        </p:nvCxnSpPr>
        <p:spPr>
          <a:xfrm rot="5400000" flipH="1" flipV="1">
            <a:off x="9100283" y="2932741"/>
            <a:ext cx="12700" cy="121355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>
            <a:cxnSpLocks/>
            <a:stCxn id="17" idx="0"/>
            <a:endCxn id="46" idx="0"/>
          </p:cNvCxnSpPr>
          <p:nvPr/>
        </p:nvCxnSpPr>
        <p:spPr>
          <a:xfrm rot="5400000" flipH="1" flipV="1">
            <a:off x="10265596" y="2974634"/>
            <a:ext cx="6350" cy="1123420"/>
          </a:xfrm>
          <a:prstGeom prst="curvedConnector3">
            <a:avLst>
              <a:gd name="adj1" fmla="val 37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624812" y="3533169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cxnSp>
        <p:nvCxnSpPr>
          <p:cNvPr id="48" name="Straight Arrow Connector 47"/>
          <p:cNvCxnSpPr>
            <a:cxnSpLocks/>
            <a:stCxn id="4" idx="2"/>
            <a:endCxn id="5" idx="1"/>
          </p:cNvCxnSpPr>
          <p:nvPr/>
        </p:nvCxnSpPr>
        <p:spPr>
          <a:xfrm>
            <a:off x="381025" y="3200739"/>
            <a:ext cx="683468" cy="404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36552" y="4160549"/>
            <a:ext cx="4113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75894" y="2513103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prev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Straight Arrow Connector 54"/>
          <p:cNvCxnSpPr>
            <a:cxnSpLocks/>
            <a:stCxn id="53" idx="2"/>
          </p:cNvCxnSpPr>
          <p:nvPr/>
        </p:nvCxnSpPr>
        <p:spPr>
          <a:xfrm>
            <a:off x="2301861" y="2851657"/>
            <a:ext cx="144037" cy="718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265387" y="2378594"/>
            <a:ext cx="65193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curr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Straight Arrow Connector 59"/>
          <p:cNvCxnSpPr>
            <a:cxnSpLocks/>
          </p:cNvCxnSpPr>
          <p:nvPr/>
        </p:nvCxnSpPr>
        <p:spPr>
          <a:xfrm>
            <a:off x="3589002" y="2735609"/>
            <a:ext cx="91365" cy="838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689148" y="4580876"/>
            <a:ext cx="233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Node temp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prev.next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temp.next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66FF"/>
                </a:solidFill>
                <a:latin typeface="Consolas" panose="020B0609020204030204" pitchFamily="49" charset="0"/>
              </a:rPr>
              <a:t>curr</a:t>
            </a:r>
            <a:r>
              <a:rPr lang="en-US" dirty="0">
                <a:solidFill>
                  <a:srgbClr val="FF66FF"/>
                </a:solidFill>
                <a:latin typeface="Consolas" panose="020B0609020204030204" pitchFamily="49" charset="0"/>
              </a:rPr>
              <a:t> = temp;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33818" y="4384109"/>
            <a:ext cx="196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while(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… ? …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){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09263" y="5565083"/>
            <a:ext cx="27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5690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4458</TotalTime>
  <Words>7578</Words>
  <Application>Microsoft Office PowerPoint</Application>
  <PresentationFormat>Widescreen</PresentationFormat>
  <Paragraphs>2385</Paragraphs>
  <Slides>166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166</vt:i4>
      </vt:variant>
    </vt:vector>
  </HeadingPairs>
  <TitlesOfParts>
    <vt:vector size="173" baseType="lpstr">
      <vt:lpstr>Arial</vt:lpstr>
      <vt:lpstr>Calibri</vt:lpstr>
      <vt:lpstr>Calibri (Body)</vt:lpstr>
      <vt:lpstr>Calibri Light</vt:lpstr>
      <vt:lpstr>Cambria Math</vt:lpstr>
      <vt:lpstr>Consolas</vt:lpstr>
      <vt:lpstr>Office Theme</vt:lpstr>
      <vt:lpstr>Traversing binary trees with exactly zero stacks</vt:lpstr>
      <vt:lpstr>The notion of a dictionary</vt:lpstr>
      <vt:lpstr>Binary trees as dictionaries</vt:lpstr>
      <vt:lpstr>Let’s write some code… on paper!</vt:lpstr>
      <vt:lpstr>Grading Key</vt:lpstr>
      <vt:lpstr>Jason’s Solution</vt:lpstr>
      <vt:lpstr>Jason’s Solution</vt:lpstr>
      <vt:lpstr>Jason’s Solution</vt:lpstr>
      <vt:lpstr>Jason’s Solution</vt:lpstr>
      <vt:lpstr>A harder question</vt:lpstr>
      <vt:lpstr>A harder question</vt:lpstr>
      <vt:lpstr>Jason’s Solution</vt:lpstr>
      <vt:lpstr>A solution</vt:lpstr>
      <vt:lpstr>Vote!</vt:lpstr>
      <vt:lpstr>Vote!</vt:lpstr>
      <vt:lpstr>But how bad is it really?</vt:lpstr>
      <vt:lpstr>Another exercise!</vt:lpstr>
      <vt:lpstr>Another exercise!</vt:lpstr>
      <vt:lpstr>Demo time!</vt:lpstr>
      <vt:lpstr>Take-home message #1</vt:lpstr>
      <vt:lpstr>Vote!</vt:lpstr>
      <vt:lpstr>Vote!</vt:lpstr>
      <vt:lpstr>The hated tree</vt:lpstr>
      <vt:lpstr>The hated tree</vt:lpstr>
      <vt:lpstr>Our 1st solution: Threaded Trees</vt:lpstr>
      <vt:lpstr>Our 1st solution: Threaded Trees</vt:lpstr>
      <vt:lpstr>Threaded Trees</vt:lpstr>
      <vt:lpstr>Threaded Trees</vt:lpstr>
      <vt:lpstr>Threaded Trees</vt:lpstr>
      <vt:lpstr>So, how do we do inorder traversal?</vt:lpstr>
      <vt:lpstr>So, how do we do inorder traversal?</vt:lpstr>
      <vt:lpstr>So, how do we do inorder traversal?</vt:lpstr>
      <vt:lpstr>Finding the inorder successor</vt:lpstr>
      <vt:lpstr>Finding the inorder successor</vt:lpstr>
      <vt:lpstr>Finding the inorder successor</vt:lpstr>
      <vt:lpstr>Finding the inorder successor</vt:lpstr>
      <vt:lpstr>Finding the inorder successor</vt:lpstr>
      <vt:lpstr>Finding the inorder successor</vt:lpstr>
      <vt:lpstr>Finding the inorder successor</vt:lpstr>
      <vt:lpstr>Finding the inorder successor</vt:lpstr>
      <vt:lpstr>Question for you</vt:lpstr>
      <vt:lpstr>Question for you</vt:lpstr>
      <vt:lpstr>Inorder traversal in a threaded tree</vt:lpstr>
      <vt:lpstr>Inorder traversal in a threaded tree</vt:lpstr>
      <vt:lpstr>Inorder traversal in a threaded tree</vt:lpstr>
      <vt:lpstr>Inorder traversal in a threaded tree</vt:lpstr>
      <vt:lpstr>I am unconvinced!</vt:lpstr>
      <vt:lpstr>I am unconvinced!</vt:lpstr>
      <vt:lpstr>Searching a linked list</vt:lpstr>
      <vt:lpstr>Searching a linked list</vt:lpstr>
      <vt:lpstr>Searching a linked list</vt:lpstr>
      <vt:lpstr>Searching a linked list</vt:lpstr>
      <vt:lpstr>Searching a linked list</vt:lpstr>
      <vt:lpstr>Searching a linked list</vt:lpstr>
      <vt:lpstr>Searching a linked list</vt:lpstr>
      <vt:lpstr>Searching a linked list</vt:lpstr>
      <vt:lpstr>Searching a linked list</vt:lpstr>
      <vt:lpstr>Insights from amortized analysis!</vt:lpstr>
      <vt:lpstr>Insights from amortized analysis!</vt:lpstr>
      <vt:lpstr>Insights from amortized analysis!</vt:lpstr>
      <vt:lpstr>Insights from amortized analysis!</vt:lpstr>
      <vt:lpstr>Exercise for you</vt:lpstr>
      <vt:lpstr>(One) Solution</vt:lpstr>
      <vt:lpstr>Short break – Memory alignment</vt:lpstr>
      <vt:lpstr>Short break – Memory alignment</vt:lpstr>
      <vt:lpstr>Memory footprint (in theory!)</vt:lpstr>
      <vt:lpstr>Memory footprint (in practice!)</vt:lpstr>
      <vt:lpstr>Memory footprint (in practice!)</vt:lpstr>
      <vt:lpstr>Issues with threaded trees</vt:lpstr>
      <vt:lpstr>Link Inversion</vt:lpstr>
      <vt:lpstr>Link Inversion</vt:lpstr>
      <vt:lpstr>Question</vt:lpstr>
      <vt:lpstr>Recursive List Demo</vt:lpstr>
      <vt:lpstr>Link inversion for lists</vt:lpstr>
      <vt:lpstr>Link inversion for lists</vt:lpstr>
      <vt:lpstr>Link inversion for lists</vt:lpstr>
      <vt:lpstr>Link inversion for lists</vt:lpstr>
      <vt:lpstr>Link inversion for lists</vt:lpstr>
      <vt:lpstr>Link inversion for lists</vt:lpstr>
      <vt:lpstr>Link inversion for lists</vt:lpstr>
      <vt:lpstr>Link inversion for lists</vt:lpstr>
      <vt:lpstr>Link inversion for lists</vt:lpstr>
      <vt:lpstr>Link inversion for lists</vt:lpstr>
      <vt:lpstr>Link inversion for lists</vt:lpstr>
      <vt:lpstr>Link inversion for lists</vt:lpstr>
      <vt:lpstr>Link inversion for lists</vt:lpstr>
      <vt:lpstr>Link inversion for lists</vt:lpstr>
      <vt:lpstr>Link inversion for lists</vt:lpstr>
      <vt:lpstr>Link inversion for lists</vt:lpstr>
      <vt:lpstr>Link inversion for lists</vt:lpstr>
      <vt:lpstr>Link inversion for lists</vt:lpstr>
      <vt:lpstr>Link inversion for lists</vt:lpstr>
      <vt:lpstr>Link inversion for lists</vt:lpstr>
      <vt:lpstr>Link inversion for lists</vt:lpstr>
      <vt:lpstr>Link inversion for lists</vt:lpstr>
      <vt:lpstr>Link inversion for lists</vt:lpstr>
      <vt:lpstr>Link inversion for lists</vt:lpstr>
      <vt:lpstr>Link inversion for lists</vt:lpstr>
      <vt:lpstr>Link inversion for lists</vt:lpstr>
      <vt:lpstr>Link inversion for lists</vt:lpstr>
      <vt:lpstr>Link inversion for lists</vt:lpstr>
      <vt:lpstr>Link inversion for lists</vt:lpstr>
      <vt:lpstr>Link inversion for binary trees</vt:lpstr>
      <vt:lpstr>Link inversion for binary tree preorder traversal</vt:lpstr>
      <vt:lpstr>Link inversion for binary tree preorder traversal</vt:lpstr>
      <vt:lpstr>Link inversion for binary tree preorder traversal</vt:lpstr>
      <vt:lpstr>Link inversion for binary tree preorder traversal</vt:lpstr>
      <vt:lpstr>Link inversion for binary tree preorder traversal</vt:lpstr>
      <vt:lpstr>Link inversion for binary tree preorder traversal</vt:lpstr>
      <vt:lpstr>Link inversion for binary tree preorder traversal</vt:lpstr>
      <vt:lpstr>Link inversion for binary tree preorder traversal</vt:lpstr>
      <vt:lpstr>Link inversion for binary tree preorder traversal</vt:lpstr>
      <vt:lpstr>Link inversion for binary tree preorder traversal</vt:lpstr>
      <vt:lpstr>Link inversion for binary tree preorder traversal</vt:lpstr>
      <vt:lpstr>Link inversion for binary tree preorder traversal</vt:lpstr>
      <vt:lpstr>Link inversion for binary tree preorder traversal</vt:lpstr>
      <vt:lpstr>Link inversion for binary tree preorder traversal</vt:lpstr>
      <vt:lpstr>We didn’t.</vt:lpstr>
      <vt:lpstr>We didn’t.</vt:lpstr>
      <vt:lpstr>We didn’t.</vt:lpstr>
      <vt:lpstr>But now we do!</vt:lpstr>
      <vt:lpstr>But now we do!</vt:lpstr>
      <vt:lpstr>But now we do!</vt:lpstr>
      <vt:lpstr>Descending right…</vt:lpstr>
      <vt:lpstr>And ascending from right!</vt:lpstr>
      <vt:lpstr>Traversal…</vt:lpstr>
      <vt:lpstr>Traversal…</vt:lpstr>
      <vt:lpstr>Traversal…</vt:lpstr>
      <vt:lpstr>Traversal…</vt:lpstr>
      <vt:lpstr>Traversal…</vt:lpstr>
      <vt:lpstr>Traversal…</vt:lpstr>
      <vt:lpstr>Traversal…</vt:lpstr>
      <vt:lpstr>Traversal…</vt:lpstr>
      <vt:lpstr>Traversal…</vt:lpstr>
      <vt:lpstr>Traversal…</vt:lpstr>
      <vt:lpstr>Traversal…</vt:lpstr>
      <vt:lpstr>Traversal…</vt:lpstr>
      <vt:lpstr>Traversal…</vt:lpstr>
      <vt:lpstr>Traversal…</vt:lpstr>
      <vt:lpstr>Traversal…</vt:lpstr>
      <vt:lpstr>Traversal…</vt:lpstr>
      <vt:lpstr>Traversal…</vt:lpstr>
      <vt:lpstr>Traversal…</vt:lpstr>
      <vt:lpstr>Traversal…</vt:lpstr>
      <vt:lpstr>Traversal…</vt:lpstr>
      <vt:lpstr>Traversal…</vt:lpstr>
      <vt:lpstr>Traversal…</vt:lpstr>
      <vt:lpstr>Traversal…</vt:lpstr>
      <vt:lpstr>Traversal…</vt:lpstr>
      <vt:lpstr>Traversal…</vt:lpstr>
      <vt:lpstr>Traversal…</vt:lpstr>
      <vt:lpstr>Traversal…</vt:lpstr>
      <vt:lpstr>Fill-in the full algorithm!</vt:lpstr>
      <vt:lpstr>Fill-in the full algorithm!</vt:lpstr>
      <vt:lpstr>Fill-in the full algorithm!</vt:lpstr>
      <vt:lpstr>Fill-in the full algorithm!</vt:lpstr>
      <vt:lpstr>The full algorithm</vt:lpstr>
      <vt:lpstr>The full algorithm</vt:lpstr>
      <vt:lpstr>Inorder:</vt:lpstr>
      <vt:lpstr>Postorder:</vt:lpstr>
      <vt:lpstr>Analysis </vt:lpstr>
      <vt:lpstr>Analysis </vt:lpstr>
      <vt:lpstr>Analysis </vt:lpstr>
      <vt:lpstr>Analysis </vt:lpstr>
      <vt:lpstr>Analysis </vt:lpstr>
      <vt:lpstr>Robson traversal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Traversing binary trees with exactly zero stacks</dc:title>
  <dc:creator>Jason Filippou</dc:creator>
  <cp:lastModifiedBy>Jason Filippou</cp:lastModifiedBy>
  <cp:revision>125</cp:revision>
  <cp:lastPrinted>2018-09-04T23:36:41Z</cp:lastPrinted>
  <dcterms:created xsi:type="dcterms:W3CDTF">2017-05-27T02:04:05Z</dcterms:created>
  <dcterms:modified xsi:type="dcterms:W3CDTF">2019-04-03T00:27:02Z</dcterms:modified>
</cp:coreProperties>
</file>